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3"/>
  </p:sldMasterIdLst>
  <p:notesMasterIdLst>
    <p:notesMasterId r:id="rId6"/>
  </p:notesMasterIdLst>
  <p:sldIdLst>
    <p:sldId id="256" r:id="rId4"/>
    <p:sldId id="258" r:id="rId5"/>
  </p:sldIdLst>
  <p:sldSz cx="6858000" cy="9144000" type="screen4x3"/>
  <p:notesSz cx="7102475" cy="9037638"/>
  <p:embeddedFontLst>
    <p:embeddedFont>
      <p:font typeface="Average" panose="020B0604020202020204" charset="0"/>
      <p:regular r:id="rId7"/>
    </p:embeddedFon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Oswald" panose="00000500000000000000" pitchFamily="2" charset="0"/>
      <p:regular r:id="rId12"/>
      <p:bold r:id="rId13"/>
    </p:embeddedFont>
    <p:embeddedFont>
      <p:font typeface="Trebuchet MS" panose="020B0603020202020204" pitchFamily="34" charset="0"/>
      <p:regular r:id="rId14"/>
      <p:bold r:id="rId15"/>
      <p:italic r:id="rId16"/>
      <p:boldItalic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1" d="100"/>
          <a:sy n="51" d="100"/>
        </p:scale>
        <p:origin x="2316" y="72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21" Type="http://schemas.openxmlformats.org/officeDocument/2006/relationships/tableStyles" Target="tableStyles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font" Target="fonts/font11.fntdata"/><Relationship Id="rId2" Type="http://schemas.openxmlformats.org/officeDocument/2006/relationships/customXml" Target="../customXml/item2.xml"/><Relationship Id="rId16" Type="http://schemas.openxmlformats.org/officeDocument/2006/relationships/font" Target="fonts/font10.fntdata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5" Type="http://schemas.openxmlformats.org/officeDocument/2006/relationships/slide" Target="slides/slide2.xml"/><Relationship Id="rId15" Type="http://schemas.openxmlformats.org/officeDocument/2006/relationships/font" Target="fonts/font9.fntdata"/><Relationship Id="rId10" Type="http://schemas.openxmlformats.org/officeDocument/2006/relationships/font" Target="fonts/font4.fntdata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font" Target="fonts/font3.fntdata"/><Relationship Id="rId14" Type="http://schemas.openxmlformats.org/officeDocument/2006/relationships/font" Target="fonts/font8.fntdata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ephanie Starling" userId="0f90d975-e457-455f-86e7-505fd01c01d7" providerId="ADAL" clId="{288F8490-892E-44C1-9C65-076F7C7E7F3D}"/>
    <pc:docChg chg="modSld">
      <pc:chgData name="Stephanie Starling" userId="0f90d975-e457-455f-86e7-505fd01c01d7" providerId="ADAL" clId="{288F8490-892E-44C1-9C65-076F7C7E7F3D}" dt="2023-02-09T15:36:04.120" v="45" actId="20577"/>
      <pc:docMkLst>
        <pc:docMk/>
      </pc:docMkLst>
      <pc:sldChg chg="modSp mod">
        <pc:chgData name="Stephanie Starling" userId="0f90d975-e457-455f-86e7-505fd01c01d7" providerId="ADAL" clId="{288F8490-892E-44C1-9C65-076F7C7E7F3D}" dt="2023-02-09T15:36:04.120" v="45" actId="20577"/>
        <pc:sldMkLst>
          <pc:docMk/>
          <pc:sldMk cId="0" sldId="256"/>
        </pc:sldMkLst>
        <pc:spChg chg="mod">
          <ac:chgData name="Stephanie Starling" userId="0f90d975-e457-455f-86e7-505fd01c01d7" providerId="ADAL" clId="{288F8490-892E-44C1-9C65-076F7C7E7F3D}" dt="2023-02-09T15:36:04.120" v="45" actId="20577"/>
          <ac:spMkLst>
            <pc:docMk/>
            <pc:sldMk cId="0" sldId="256"/>
            <ac:spMk id="64" creationId="{00000000-0000-0000-0000-000000000000}"/>
          </ac:spMkLst>
        </pc:spChg>
      </pc:sldChg>
      <pc:sldChg chg="modSp mod">
        <pc:chgData name="Stephanie Starling" userId="0f90d975-e457-455f-86e7-505fd01c01d7" providerId="ADAL" clId="{288F8490-892E-44C1-9C65-076F7C7E7F3D}" dt="2023-02-09T15:32:35.614" v="25" actId="20577"/>
        <pc:sldMkLst>
          <pc:docMk/>
          <pc:sldMk cId="4105192028" sldId="258"/>
        </pc:sldMkLst>
        <pc:spChg chg="mod">
          <ac:chgData name="Stephanie Starling" userId="0f90d975-e457-455f-86e7-505fd01c01d7" providerId="ADAL" clId="{288F8490-892E-44C1-9C65-076F7C7E7F3D}" dt="2023-02-09T15:32:35.614" v="25" actId="20577"/>
          <ac:spMkLst>
            <pc:docMk/>
            <pc:sldMk cId="4105192028" sldId="258"/>
            <ac:spMk id="64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279650" y="677863"/>
            <a:ext cx="2543175" cy="33893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10248" y="4292878"/>
            <a:ext cx="5681980" cy="4066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79650" y="677863"/>
            <a:ext cx="2543175" cy="33893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p:notes"/>
          <p:cNvSpPr txBox="1">
            <a:spLocks noGrp="1"/>
          </p:cNvSpPr>
          <p:nvPr>
            <p:ph type="body" idx="1"/>
          </p:nvPr>
        </p:nvSpPr>
        <p:spPr>
          <a:xfrm>
            <a:off x="710248" y="4292878"/>
            <a:ext cx="5681980" cy="406693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79650" y="677863"/>
            <a:ext cx="2543175" cy="33893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p:notes"/>
          <p:cNvSpPr txBox="1">
            <a:spLocks noGrp="1"/>
          </p:cNvSpPr>
          <p:nvPr>
            <p:ph type="body" idx="1"/>
          </p:nvPr>
        </p:nvSpPr>
        <p:spPr>
          <a:xfrm>
            <a:off x="710248" y="4292878"/>
            <a:ext cx="5681980" cy="406693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47303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3262709" y="5076226"/>
            <a:ext cx="332691" cy="187790"/>
            <a:chOff x="4137525" y="2915950"/>
            <a:chExt cx="869100" cy="207000"/>
          </a:xfrm>
        </p:grpSpPr>
        <p:sp>
          <p:nvSpPr>
            <p:cNvPr id="11" name="Google Shape;11;p2"/>
            <p:cNvSpPr/>
            <p:nvPr/>
          </p:nvSpPr>
          <p:spPr>
            <a:xfrm>
              <a:off x="446857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47996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41375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503443" y="1761422"/>
            <a:ext cx="5851200" cy="3075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503438" y="5644224"/>
            <a:ext cx="5851200" cy="140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6367688" y="8321794"/>
            <a:ext cx="411600" cy="69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"/>
          <p:cNvSpPr txBox="1">
            <a:spLocks noGrp="1"/>
          </p:cNvSpPr>
          <p:nvPr>
            <p:ph type="title" hasCustomPrompt="1"/>
          </p:nvPr>
        </p:nvSpPr>
        <p:spPr>
          <a:xfrm>
            <a:off x="233775" y="2231600"/>
            <a:ext cx="6390300" cy="336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>
            <a:spLocks noGrp="1"/>
          </p:cNvSpPr>
          <p:nvPr>
            <p:ph type="body" idx="1"/>
          </p:nvPr>
        </p:nvSpPr>
        <p:spPr>
          <a:xfrm>
            <a:off x="233775" y="5739422"/>
            <a:ext cx="6390300" cy="231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2" name="Google Shape;52;p11"/>
          <p:cNvSpPr txBox="1">
            <a:spLocks noGrp="1"/>
          </p:cNvSpPr>
          <p:nvPr>
            <p:ph type="sldNum" idx="12"/>
          </p:nvPr>
        </p:nvSpPr>
        <p:spPr>
          <a:xfrm>
            <a:off x="6367688" y="8321794"/>
            <a:ext cx="411600" cy="69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>
            <a:spLocks noGrp="1"/>
          </p:cNvSpPr>
          <p:nvPr>
            <p:ph type="sldNum" idx="12"/>
          </p:nvPr>
        </p:nvSpPr>
        <p:spPr>
          <a:xfrm>
            <a:off x="6367688" y="8321794"/>
            <a:ext cx="411600" cy="69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503438" y="3806667"/>
            <a:ext cx="5889000" cy="153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ldNum" idx="12"/>
          </p:nvPr>
        </p:nvSpPr>
        <p:spPr>
          <a:xfrm>
            <a:off x="6367688" y="8321794"/>
            <a:ext cx="411600" cy="69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233775" y="791156"/>
            <a:ext cx="6390300" cy="101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233775" y="2048844"/>
            <a:ext cx="6390300" cy="607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6367688" y="8321794"/>
            <a:ext cx="411600" cy="69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>
            <a:spLocks noGrp="1"/>
          </p:cNvSpPr>
          <p:nvPr>
            <p:ph type="title"/>
          </p:nvPr>
        </p:nvSpPr>
        <p:spPr>
          <a:xfrm>
            <a:off x="233775" y="791156"/>
            <a:ext cx="6390300" cy="101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1"/>
          </p:nvPr>
        </p:nvSpPr>
        <p:spPr>
          <a:xfrm>
            <a:off x="233775" y="2048844"/>
            <a:ext cx="3000000" cy="607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2"/>
          </p:nvPr>
        </p:nvSpPr>
        <p:spPr>
          <a:xfrm>
            <a:off x="3624300" y="2048844"/>
            <a:ext cx="3000000" cy="607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ldNum" idx="12"/>
          </p:nvPr>
        </p:nvSpPr>
        <p:spPr>
          <a:xfrm>
            <a:off x="6367688" y="8321794"/>
            <a:ext cx="411600" cy="69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233775" y="791156"/>
            <a:ext cx="6390300" cy="101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sldNum" idx="12"/>
          </p:nvPr>
        </p:nvSpPr>
        <p:spPr>
          <a:xfrm>
            <a:off x="6367688" y="8321794"/>
            <a:ext cx="411600" cy="69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>
            <a:spLocks noGrp="1"/>
          </p:cNvSpPr>
          <p:nvPr>
            <p:ph type="title"/>
          </p:nvPr>
        </p:nvSpPr>
        <p:spPr>
          <a:xfrm>
            <a:off x="233775" y="987733"/>
            <a:ext cx="2106000" cy="134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body" idx="1"/>
          </p:nvPr>
        </p:nvSpPr>
        <p:spPr>
          <a:xfrm>
            <a:off x="233775" y="2470400"/>
            <a:ext cx="2106000" cy="565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sldNum" idx="12"/>
          </p:nvPr>
        </p:nvSpPr>
        <p:spPr>
          <a:xfrm>
            <a:off x="6367688" y="8321794"/>
            <a:ext cx="411600" cy="69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>
            <a:spLocks noGrp="1"/>
          </p:cNvSpPr>
          <p:nvPr>
            <p:ph type="title"/>
          </p:nvPr>
        </p:nvSpPr>
        <p:spPr>
          <a:xfrm>
            <a:off x="367688" y="935733"/>
            <a:ext cx="4670400" cy="727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p8"/>
          <p:cNvSpPr txBox="1">
            <a:spLocks noGrp="1"/>
          </p:cNvSpPr>
          <p:nvPr>
            <p:ph type="sldNum" idx="12"/>
          </p:nvPr>
        </p:nvSpPr>
        <p:spPr>
          <a:xfrm>
            <a:off x="6367688" y="8321794"/>
            <a:ext cx="411600" cy="69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>
            <a:off x="3429000" y="0"/>
            <a:ext cx="3429000" cy="9144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1" name="Google Shape;41;p9"/>
          <p:cNvCxnSpPr/>
          <p:nvPr/>
        </p:nvCxnSpPr>
        <p:spPr>
          <a:xfrm>
            <a:off x="3772256" y="7992000"/>
            <a:ext cx="351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2" name="Google Shape;42;p9"/>
          <p:cNvSpPr txBox="1">
            <a:spLocks noGrp="1"/>
          </p:cNvSpPr>
          <p:nvPr>
            <p:ph type="title"/>
          </p:nvPr>
        </p:nvSpPr>
        <p:spPr>
          <a:xfrm>
            <a:off x="199125" y="1922489"/>
            <a:ext cx="3033900" cy="3040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subTitle" idx="1"/>
          </p:nvPr>
        </p:nvSpPr>
        <p:spPr>
          <a:xfrm>
            <a:off x="199125" y="5058135"/>
            <a:ext cx="3033900" cy="239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body" idx="2"/>
          </p:nvPr>
        </p:nvSpPr>
        <p:spPr>
          <a:xfrm>
            <a:off x="3704625" y="1287467"/>
            <a:ext cx="2877600" cy="656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sldNum" idx="12"/>
          </p:nvPr>
        </p:nvSpPr>
        <p:spPr>
          <a:xfrm>
            <a:off x="6367688" y="8321794"/>
            <a:ext cx="411600" cy="69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0"/>
          <p:cNvSpPr txBox="1">
            <a:spLocks noGrp="1"/>
          </p:cNvSpPr>
          <p:nvPr>
            <p:ph type="body" idx="1"/>
          </p:nvPr>
        </p:nvSpPr>
        <p:spPr>
          <a:xfrm>
            <a:off x="233775" y="7521022"/>
            <a:ext cx="4499100" cy="107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swald"/>
              <a:buNone/>
              <a:defRPr sz="21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</a:lstStyle>
          <a:p>
            <a:endParaRPr/>
          </a:p>
        </p:txBody>
      </p:sp>
      <p:sp>
        <p:nvSpPr>
          <p:cNvPr id="48" name="Google Shape;48;p10"/>
          <p:cNvSpPr txBox="1">
            <a:spLocks noGrp="1"/>
          </p:cNvSpPr>
          <p:nvPr>
            <p:ph type="sldNum" idx="12"/>
          </p:nvPr>
        </p:nvSpPr>
        <p:spPr>
          <a:xfrm>
            <a:off x="6367688" y="8321794"/>
            <a:ext cx="411600" cy="69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late">
    <p:bg>
      <p:bgPr>
        <a:solidFill>
          <a:schemeClr val="tx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233775" y="791156"/>
            <a:ext cx="6390300" cy="101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233775" y="2048844"/>
            <a:ext cx="6390300" cy="60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Char char="●"/>
              <a:defRPr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6367688" y="8321794"/>
            <a:ext cx="411600" cy="69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lvl="1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lvl="2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lvl="3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lvl="4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lvl="5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lvl="6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lvl="7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lvl="8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E1A8EB9-8A63-45B9-B169-79F3A5CFCC70}"/>
              </a:ext>
            </a:extLst>
          </p:cNvPr>
          <p:cNvSpPr/>
          <p:nvPr/>
        </p:nvSpPr>
        <p:spPr>
          <a:xfrm>
            <a:off x="0" y="8657651"/>
            <a:ext cx="6858000" cy="48635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9" name="Google Shape;59;p13"/>
          <p:cNvPicPr preferRelativeResize="0"/>
          <p:nvPr/>
        </p:nvPicPr>
        <p:blipFill rotWithShape="1">
          <a:blip r:embed="rId3">
            <a:alphaModFix amt="68000"/>
          </a:blip>
          <a:srcRect t="26688" b="34444"/>
          <a:stretch/>
        </p:blipFill>
        <p:spPr>
          <a:xfrm>
            <a:off x="0" y="1"/>
            <a:ext cx="6858000" cy="155557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60" name="Google Shape;60;p13"/>
          <p:cNvSpPr txBox="1">
            <a:spLocks noGrp="1"/>
          </p:cNvSpPr>
          <p:nvPr>
            <p:ph type="body" idx="1"/>
          </p:nvPr>
        </p:nvSpPr>
        <p:spPr>
          <a:xfrm>
            <a:off x="113210" y="-83827"/>
            <a:ext cx="6755530" cy="107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/>
              <a:t>First Coast Manufacturers Association </a:t>
            </a:r>
            <a:endParaRPr sz="1800" dirty="0"/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/>
              <a:t>Applying for Training Grants</a:t>
            </a:r>
            <a:r>
              <a:rPr lang="en" sz="3600" dirty="0"/>
              <a:t>Webinar</a:t>
            </a:r>
            <a:endParaRPr sz="3600" dirty="0"/>
          </a:p>
        </p:txBody>
      </p:sp>
      <p:sp>
        <p:nvSpPr>
          <p:cNvPr id="63" name="Google Shape;63;p13"/>
          <p:cNvSpPr txBox="1">
            <a:spLocks noGrp="1"/>
          </p:cNvSpPr>
          <p:nvPr>
            <p:ph type="body" idx="1"/>
          </p:nvPr>
        </p:nvSpPr>
        <p:spPr>
          <a:xfrm>
            <a:off x="460785" y="8479870"/>
            <a:ext cx="6378000" cy="84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dirty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1615 Huffingham Road, Suite 2, Jacksonville, FL 32216</a:t>
            </a:r>
            <a:endParaRPr sz="1200" b="1" dirty="0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dirty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904-296-9664, www.FCMAWeb.com</a:t>
            </a:r>
            <a:endParaRPr sz="1200" b="1" dirty="0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64" name="Google Shape;64;p13"/>
          <p:cNvSpPr txBox="1"/>
          <p:nvPr/>
        </p:nvSpPr>
        <p:spPr>
          <a:xfrm>
            <a:off x="113210" y="1554969"/>
            <a:ext cx="6660450" cy="6971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latin typeface="Calibri" panose="020F0502020204030204" pitchFamily="34" charset="0"/>
                <a:ea typeface="Trebuchet MS"/>
                <a:cs typeface="Calibri" panose="020F0502020204030204" pitchFamily="34" charset="0"/>
                <a:sym typeface="Trebuchet MS"/>
              </a:rPr>
              <a:t>Applying for Training Grants…it’s easy with our help!</a:t>
            </a:r>
            <a:endParaRPr sz="2000" b="1" dirty="0"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" b="1" dirty="0"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>
              <a:buNone/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Get reimbursed for training you may already be planning.</a:t>
            </a:r>
          </a:p>
          <a:p>
            <a:pPr>
              <a:buNone/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We will discuss:  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Local grant information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Who is eligible to apply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Requirements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Training – included and excluded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Resources to help you</a:t>
            </a:r>
          </a:p>
          <a:p>
            <a:pPr lvl="1"/>
            <a:r>
              <a:rPr lang="en-US" sz="1800" dirty="0">
                <a:latin typeface="Calibri" panose="020F0502020204030204" pitchFamily="34" charset="0"/>
                <a:ea typeface="Trebuchet MS"/>
                <a:cs typeface="Calibri" panose="020F0502020204030204" pitchFamily="34" charset="0"/>
                <a:sym typeface="Trebuchet MS"/>
              </a:rPr>
              <a:t>Some grants are available not only to Manufacturers but to other targeted industries including IT, Logistics, Finance and Healthcare.</a:t>
            </a:r>
            <a:endParaRPr sz="1800" dirty="0"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latin typeface="Calibri" panose="020F0502020204030204" pitchFamily="34" charset="0"/>
                <a:ea typeface="Trebuchet MS"/>
                <a:cs typeface="Calibri" panose="020F0502020204030204" pitchFamily="34" charset="0"/>
                <a:sym typeface="Trebuchet MS"/>
              </a:rPr>
              <a:t>PRESENTED BY:</a:t>
            </a:r>
            <a:endParaRPr sz="1800" b="1" dirty="0"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alt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Roben Faircloth, Industry Sector Manager Manufacturing, CareerSource Northeast Florida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sz="1800" b="1" dirty="0"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eaLnBrk="1" hangingPunct="1">
              <a:defRPr/>
            </a:pPr>
            <a:r>
              <a:rPr lang="en-US" altLang="en-US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When:</a:t>
            </a:r>
            <a:r>
              <a:rPr lang="en-US" alt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alt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Wednesday, February 22, 2023, 8:30 AM – 9:15 AM  </a:t>
            </a:r>
          </a:p>
          <a:p>
            <a:pPr>
              <a:defRPr/>
            </a:pPr>
            <a:r>
              <a:rPr lang="en-US" altLang="en-US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Where:</a:t>
            </a:r>
            <a:r>
              <a:rPr lang="en-US" altLang="en-US" sz="1800" i="1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alt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Zoom – RSVP for log-in details</a:t>
            </a:r>
            <a:endParaRPr lang="en-US" altLang="en-US" sz="18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defRPr/>
            </a:pPr>
            <a:r>
              <a:rPr lang="en-US" altLang="en-US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Cost:</a:t>
            </a:r>
            <a:r>
              <a:rPr lang="en-US" altLang="en-US" sz="1800" i="1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alt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Free</a:t>
            </a:r>
            <a:r>
              <a:rPr lang="en-US" altLang="en-US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</a:t>
            </a:r>
          </a:p>
          <a:p>
            <a:pPr eaLnBrk="1" hangingPunct="1">
              <a:defRPr/>
            </a:pPr>
            <a:r>
              <a:rPr lang="en-US" altLang="en-US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RSVP:</a:t>
            </a:r>
            <a:r>
              <a:rPr lang="en-US" alt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alt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Email </a:t>
            </a:r>
            <a:r>
              <a:rPr lang="en-US" altLang="en-US" sz="1800">
                <a:latin typeface="Calibri" panose="020F0502020204030204" pitchFamily="34" charset="0"/>
                <a:cs typeface="Calibri" panose="020F0502020204030204" pitchFamily="34" charset="0"/>
              </a:rPr>
              <a:t>to </a:t>
            </a:r>
            <a:r>
              <a:rPr lang="en-US" altLang="en-US" sz="1800" b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information@</a:t>
            </a:r>
            <a:r>
              <a:rPr lang="en-US" altLang="en-US" sz="1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fcmaweb.com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verage"/>
              <a:ea typeface="Average"/>
              <a:cs typeface="Average"/>
              <a:sym typeface="Average"/>
            </a:endParaRPr>
          </a:p>
        </p:txBody>
      </p:sp>
      <p:pic>
        <p:nvPicPr>
          <p:cNvPr id="65" name="Google Shape;6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69300" y="7889850"/>
            <a:ext cx="2189375" cy="6551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DB891C8-C856-4647-BC19-6B1F07AEEE46}"/>
              </a:ext>
            </a:extLst>
          </p:cNvPr>
          <p:cNvSpPr/>
          <p:nvPr/>
        </p:nvSpPr>
        <p:spPr>
          <a:xfrm>
            <a:off x="17260" y="1384300"/>
            <a:ext cx="6858000" cy="170669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E1A8EB9-8A63-45B9-B169-79F3A5CFCC70}"/>
              </a:ext>
            </a:extLst>
          </p:cNvPr>
          <p:cNvSpPr/>
          <p:nvPr/>
        </p:nvSpPr>
        <p:spPr>
          <a:xfrm>
            <a:off x="0" y="8657651"/>
            <a:ext cx="6858000" cy="48635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9" name="Google Shape;59;p13"/>
          <p:cNvPicPr preferRelativeResize="0"/>
          <p:nvPr/>
        </p:nvPicPr>
        <p:blipFill rotWithShape="1">
          <a:blip r:embed="rId3">
            <a:alphaModFix amt="68000"/>
          </a:blip>
          <a:srcRect t="26688" b="34444"/>
          <a:stretch/>
        </p:blipFill>
        <p:spPr>
          <a:xfrm>
            <a:off x="0" y="1"/>
            <a:ext cx="6858000" cy="155557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60" name="Google Shape;60;p13"/>
          <p:cNvSpPr txBox="1">
            <a:spLocks noGrp="1"/>
          </p:cNvSpPr>
          <p:nvPr>
            <p:ph type="body" idx="1"/>
          </p:nvPr>
        </p:nvSpPr>
        <p:spPr>
          <a:xfrm>
            <a:off x="113210" y="-83827"/>
            <a:ext cx="6755530" cy="107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/>
              <a:t>First Coast Manufacturers Association </a:t>
            </a:r>
            <a:endParaRPr sz="1800" dirty="0"/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/>
              <a:t>Applying for Training Grants</a:t>
            </a:r>
            <a:r>
              <a:rPr lang="en" sz="3600" dirty="0"/>
              <a:t>Webinar</a:t>
            </a:r>
            <a:endParaRPr sz="3600" dirty="0"/>
          </a:p>
        </p:txBody>
      </p:sp>
      <p:sp>
        <p:nvSpPr>
          <p:cNvPr id="63" name="Google Shape;63;p13"/>
          <p:cNvSpPr txBox="1">
            <a:spLocks noGrp="1"/>
          </p:cNvSpPr>
          <p:nvPr>
            <p:ph type="body" idx="1"/>
          </p:nvPr>
        </p:nvSpPr>
        <p:spPr>
          <a:xfrm>
            <a:off x="460785" y="8479870"/>
            <a:ext cx="6378000" cy="84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dirty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1615 Huffingham Road, Suite 2, Jacksonville, FL 32216</a:t>
            </a:r>
            <a:endParaRPr sz="1200" b="1" dirty="0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dirty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904-296-9664, www.FCMAWeb.com</a:t>
            </a:r>
            <a:endParaRPr sz="1200" b="1" dirty="0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64" name="Google Shape;64;p13"/>
          <p:cNvSpPr txBox="1"/>
          <p:nvPr/>
        </p:nvSpPr>
        <p:spPr>
          <a:xfrm>
            <a:off x="113210" y="1554969"/>
            <a:ext cx="6660450" cy="6971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latin typeface="Calibri" panose="020F0502020204030204" pitchFamily="34" charset="0"/>
                <a:ea typeface="Trebuchet MS"/>
                <a:cs typeface="Calibri" panose="020F0502020204030204" pitchFamily="34" charset="0"/>
                <a:sym typeface="Trebuchet MS"/>
              </a:rPr>
              <a:t>Applying for Training Grants…it’s easy with our help!</a:t>
            </a: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000" b="1" dirty="0"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latin typeface="Calibri" panose="020F0502020204030204" pitchFamily="34" charset="0"/>
                <a:ea typeface="Trebuchet MS"/>
                <a:cs typeface="Calibri" panose="020F0502020204030204" pitchFamily="34" charset="0"/>
                <a:sym typeface="Trebuchet MS"/>
              </a:rPr>
              <a:t>Agenda</a:t>
            </a:r>
            <a:endParaRPr sz="2800" b="1" dirty="0"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b="1" dirty="0"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dirty="0">
                <a:latin typeface="Calibri" panose="020F0502020204030204" pitchFamily="34" charset="0"/>
                <a:ea typeface="Trebuchet MS"/>
                <a:cs typeface="Calibri" panose="020F0502020204030204" pitchFamily="34" charset="0"/>
                <a:sym typeface="Trebuchet MS"/>
              </a:rPr>
              <a:t>PRESENTED BY:</a:t>
            </a:r>
            <a:endParaRPr sz="2800" b="1" dirty="0"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Roben Faircloth, Industry Sector Manager Manufacturing, CareerSource Northeast Florida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alt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Q &amp; A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verage"/>
              <a:ea typeface="Average"/>
              <a:cs typeface="Average"/>
              <a:sym typeface="Average"/>
            </a:endParaRPr>
          </a:p>
        </p:txBody>
      </p:sp>
      <p:pic>
        <p:nvPicPr>
          <p:cNvPr id="65" name="Google Shape;6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69300" y="7889850"/>
            <a:ext cx="2189375" cy="6551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DB891C8-C856-4647-BC19-6B1F07AEEE46}"/>
              </a:ext>
            </a:extLst>
          </p:cNvPr>
          <p:cNvSpPr/>
          <p:nvPr/>
        </p:nvSpPr>
        <p:spPr>
          <a:xfrm>
            <a:off x="17260" y="1384300"/>
            <a:ext cx="6858000" cy="170669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192028"/>
      </p:ext>
    </p:extLst>
  </p:cSld>
  <p:clrMapOvr>
    <a:masterClrMapping/>
  </p:clrMapOvr>
</p:sld>
</file>

<file path=ppt/theme/theme1.xml><?xml version="1.0" encoding="utf-8"?>
<a:theme xmlns:a="http://schemas.openxmlformats.org/drawingml/2006/main" name="Slate">
  <a:themeElements>
    <a:clrScheme name="Slate">
      <a:dk1>
        <a:srgbClr val="FFFFFF"/>
      </a:dk1>
      <a:lt1>
        <a:srgbClr val="37474F"/>
      </a:lt1>
      <a:dk2>
        <a:srgbClr val="9E9E9E"/>
      </a:dk2>
      <a:lt2>
        <a:srgbClr val="E0E0E0"/>
      </a:lt2>
      <a:accent1>
        <a:srgbClr val="616161"/>
      </a:accent1>
      <a:accent2>
        <a:srgbClr val="78909C"/>
      </a:accent2>
      <a:accent3>
        <a:srgbClr val="CACACA"/>
      </a:accent3>
      <a:accent4>
        <a:srgbClr val="64FFDA"/>
      </a:accent4>
      <a:accent5>
        <a:srgbClr val="FFD966"/>
      </a:accent5>
      <a:accent6>
        <a:srgbClr val="F5F5F5"/>
      </a:accent6>
      <a:hlink>
        <a:srgbClr val="FFD966"/>
      </a:hlink>
      <a:folHlink>
        <a:srgbClr val="FFD9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38DF83C5A3B5F48AF668BC3AA949AE5" ma:contentTypeVersion="12" ma:contentTypeDescription="Create a new document." ma:contentTypeScope="" ma:versionID="76c53b54dac8cbddf9e5c470a9ffbe93">
  <xsd:schema xmlns:xsd="http://www.w3.org/2001/XMLSchema" xmlns:xs="http://www.w3.org/2001/XMLSchema" xmlns:p="http://schemas.microsoft.com/office/2006/metadata/properties" xmlns:ns2="62113035-ef85-4f50-a807-98afda019e0e" xmlns:ns3="60acb770-bed5-4347-8826-79bcc7b3569b" targetNamespace="http://schemas.microsoft.com/office/2006/metadata/properties" ma:root="true" ma:fieldsID="7f648638a72e6bde8ecd0d947c880a00" ns2:_="" ns3:_="">
    <xsd:import namespace="62113035-ef85-4f50-a807-98afda019e0e"/>
    <xsd:import namespace="60acb770-bed5-4347-8826-79bcc7b3569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2113035-ef85-4f50-a807-98afda019e0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e903ae50-e271-420b-ad52-c3c9821e06c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0acb770-bed5-4347-8826-79bcc7b3569b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942a32af-4104-41a3-a20a-3f98db7d15af}" ma:internalName="TaxCatchAll" ma:showField="CatchAllData" ma:web="60acb770-bed5-4347-8826-79bcc7b3569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5A5497F-6625-4AEE-A2F9-74CFDBC1901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97A8823-0DF6-4255-BB43-3B5F7AA0FA2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2113035-ef85-4f50-a807-98afda019e0e"/>
    <ds:schemaRef ds:uri="60acb770-bed5-4347-8826-79bcc7b3569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200</Words>
  <Application>Microsoft Office PowerPoint</Application>
  <PresentationFormat>On-screen Show (4:3)</PresentationFormat>
  <Paragraphs>34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Arial</vt:lpstr>
      <vt:lpstr>Trebuchet MS</vt:lpstr>
      <vt:lpstr>Oswald</vt:lpstr>
      <vt:lpstr>Average</vt:lpstr>
      <vt:lpstr>Calibri</vt:lpstr>
      <vt:lpstr>Slate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Jessica Ray</dc:creator>
  <cp:lastModifiedBy>Stephanie Starling</cp:lastModifiedBy>
  <cp:revision>20</cp:revision>
  <dcterms:modified xsi:type="dcterms:W3CDTF">2023-02-09T15:36:09Z</dcterms:modified>
</cp:coreProperties>
</file>