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6"/>
  </p:notesMasterIdLst>
  <p:sldIdLst>
    <p:sldId id="256" r:id="rId5"/>
  </p:sldIdLst>
  <p:sldSz cx="6858000" cy="9144000" type="letter"/>
  <p:notesSz cx="7102475" cy="9037638"/>
  <p:embeddedFontLst>
    <p:embeddedFont>
      <p:font typeface="Average" panose="02000503040000020003" pitchFamily="2" charset="77"/>
      <p:regular r:id="rId7"/>
    </p:embeddedFont>
    <p:embeddedFont>
      <p:font typeface="Calibri" panose="020F0502020204030204" pitchFamily="34" charset="0"/>
      <p:regular r:id="rId8"/>
      <p:bold r:id="rId9"/>
      <p:italic r:id="rId10"/>
      <p:boldItalic r:id="rId11"/>
    </p:embeddedFont>
    <p:embeddedFont>
      <p:font typeface="Cambria" panose="02040503050406030204" pitchFamily="18" charset="0"/>
      <p:regular r:id="rId12"/>
      <p:bold r:id="rId13"/>
      <p:italic r:id="rId14"/>
      <p:boldItalic r:id="rId15"/>
    </p:embeddedFont>
    <p:embeddedFont>
      <p:font typeface="Oswald" pitchFamily="2" charset="77"/>
      <p:regular r:id="rId16"/>
      <p:bold r:id="rId17"/>
    </p:embeddedFont>
    <p:embeddedFont>
      <p:font typeface="Trebuchet MS" panose="020B070302020209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BD1EF0-4392-2348-9F1A-FE57327FC475}" v="4" dt="2023-11-04T17:09:32.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6"/>
    <p:restoredTop sz="94681"/>
  </p:normalViewPr>
  <p:slideViewPr>
    <p:cSldViewPr snapToGrid="0">
      <p:cViewPr>
        <p:scale>
          <a:sx n="154" d="100"/>
          <a:sy n="154" d="100"/>
        </p:scale>
        <p:origin x="1808" y="18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9.fntdata"/><Relationship Id="rId23" Type="http://schemas.openxmlformats.org/officeDocument/2006/relationships/viewProps" Target="view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79650" y="677863"/>
            <a:ext cx="2543175"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2279650" y="677863"/>
            <a:ext cx="2543175"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3262709" y="5076226"/>
            <a:ext cx="332691" cy="187790"/>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 name="Google Shape;14;p2"/>
          <p:cNvSpPr txBox="1">
            <a:spLocks noGrp="1"/>
          </p:cNvSpPr>
          <p:nvPr>
            <p:ph type="ctrTitle"/>
          </p:nvPr>
        </p:nvSpPr>
        <p:spPr>
          <a:xfrm>
            <a:off x="503443" y="1761422"/>
            <a:ext cx="5851200" cy="3075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503438" y="5644224"/>
            <a:ext cx="5851200" cy="1409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233775" y="2231600"/>
            <a:ext cx="6390300" cy="3361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233775" y="5739422"/>
            <a:ext cx="6390300" cy="2312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503438" y="3806667"/>
            <a:ext cx="58890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233775" y="2048844"/>
            <a:ext cx="3000000" cy="607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3624300" y="2048844"/>
            <a:ext cx="3000000" cy="607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233775" y="987733"/>
            <a:ext cx="2106000" cy="134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233775" y="2470400"/>
            <a:ext cx="2106000" cy="5652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367688" y="935733"/>
            <a:ext cx="4670400" cy="727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3429000" y="0"/>
            <a:ext cx="3429000" cy="9144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1" name="Google Shape;41;p9"/>
          <p:cNvCxnSpPr/>
          <p:nvPr/>
        </p:nvCxnSpPr>
        <p:spPr>
          <a:xfrm>
            <a:off x="3772256" y="7992000"/>
            <a:ext cx="351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199125" y="1922489"/>
            <a:ext cx="3033900" cy="3040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199125" y="5058135"/>
            <a:ext cx="3033900" cy="2391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3704625" y="1287467"/>
            <a:ext cx="2877600" cy="6569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33775" y="7521022"/>
            <a:ext cx="4499100" cy="1075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tx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791156"/>
            <a:ext cx="6390300" cy="101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233775" y="2048844"/>
            <a:ext cx="6390300" cy="6073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6367688" y="8321794"/>
            <a:ext cx="411600" cy="699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file:////Users/miketempleton/Library/Group%20Containers/UBF8T346G9.ms/WebArchiveCopyPasteTempFiles/com.microsoft.Word/images%3fq=tbnANd9GcSJgOORguj5_D64BXtj-DkYFFd1S8Eob0APPg&amp;usqp=CAU"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s://shared.outlook.inky.com/link?domain=fcma.memberclicks.net&amp;t=h.eJxNjssOgyAUBX_FsG5ALA9x5a_wuFQioAFMF03_vbLrdiZncj7oKhEtA9paO-tCiLdJ4wTJQLEx2L3iDI34cuQWQ4YJPQa098GNj_KidBJCCU5S2GFtkM5485wqtkciyoPzzFvptDZPJzy1hkvuHVd8HoUiVCjJpGCM4nHuaejp2uDcdA6w9jdvMD3Wrev2n31_jgk8ow.MEUCIGxT-urtzWoDgcFNvc7YE8lUlfytxkYdQVZmSxW1a4FnAiEA5uDXemmOHKUYIO0oeocx2MjDcgZBhOLfLDQG2c3N9P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0" name="Rectangle 9">
            <a:extLst>
              <a:ext uri="{FF2B5EF4-FFF2-40B4-BE49-F238E27FC236}">
                <a16:creationId xmlns:a16="http://schemas.microsoft.com/office/drawing/2014/main" id="{7E1A8EB9-8A63-45B9-B169-79F3A5CFCC70}"/>
              </a:ext>
            </a:extLst>
          </p:cNvPr>
          <p:cNvSpPr/>
          <p:nvPr/>
        </p:nvSpPr>
        <p:spPr>
          <a:xfrm>
            <a:off x="0" y="8657651"/>
            <a:ext cx="6858000" cy="4863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oogle Shape;59;p13"/>
          <p:cNvPicPr preferRelativeResize="0"/>
          <p:nvPr/>
        </p:nvPicPr>
        <p:blipFill rotWithShape="1">
          <a:blip r:embed="rId3">
            <a:alphaModFix amt="68000"/>
          </a:blip>
          <a:srcRect t="26688" b="34444"/>
          <a:stretch/>
        </p:blipFill>
        <p:spPr>
          <a:xfrm>
            <a:off x="0" y="2"/>
            <a:ext cx="6858000" cy="1155768"/>
          </a:xfrm>
          <a:prstGeom prst="rect">
            <a:avLst/>
          </a:prstGeom>
          <a:noFill/>
          <a:ln>
            <a:noFill/>
          </a:ln>
          <a:effectLst>
            <a:outerShdw blurRad="57150" dist="19050" dir="5400000" algn="bl" rotWithShape="0">
              <a:srgbClr val="000000">
                <a:alpha val="50000"/>
              </a:srgbClr>
            </a:outerShdw>
          </a:effectLst>
        </p:spPr>
      </p:pic>
      <p:sp>
        <p:nvSpPr>
          <p:cNvPr id="60" name="Google Shape;60;p13"/>
          <p:cNvSpPr txBox="1">
            <a:spLocks noGrp="1"/>
          </p:cNvSpPr>
          <p:nvPr>
            <p:ph type="body" idx="1"/>
          </p:nvPr>
        </p:nvSpPr>
        <p:spPr>
          <a:xfrm>
            <a:off x="83255" y="79969"/>
            <a:ext cx="6755530" cy="70609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1800" dirty="0"/>
              <a:t> </a:t>
            </a:r>
          </a:p>
          <a:p>
            <a:pPr marL="0" lvl="0" indent="0" algn="ctr" rtl="0">
              <a:spcBef>
                <a:spcPts val="0"/>
              </a:spcBef>
              <a:spcAft>
                <a:spcPts val="0"/>
              </a:spcAft>
              <a:buNone/>
            </a:pPr>
            <a:r>
              <a:rPr lang="en-US" sz="3400" dirty="0">
                <a:solidFill>
                  <a:schemeClr val="tx1"/>
                </a:solidFill>
              </a:rPr>
              <a:t>FCMA Leadership Academy</a:t>
            </a:r>
          </a:p>
        </p:txBody>
      </p:sp>
      <p:sp>
        <p:nvSpPr>
          <p:cNvPr id="63" name="Google Shape;63;p13"/>
          <p:cNvSpPr txBox="1">
            <a:spLocks noGrp="1"/>
          </p:cNvSpPr>
          <p:nvPr>
            <p:ph type="body" idx="1"/>
          </p:nvPr>
        </p:nvSpPr>
        <p:spPr>
          <a:xfrm>
            <a:off x="460785" y="8479870"/>
            <a:ext cx="6378000" cy="849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1200" b="1" dirty="0">
                <a:solidFill>
                  <a:srgbClr val="FFFFFF"/>
                </a:solidFill>
                <a:latin typeface="Trebuchet MS"/>
                <a:ea typeface="Trebuchet MS"/>
                <a:cs typeface="Trebuchet MS"/>
                <a:sym typeface="Trebuchet MS"/>
              </a:rPr>
              <a:t>1615 Huffingham Road, Suite 2, Jacksonville, FL 32216</a:t>
            </a:r>
            <a:endParaRPr sz="1200" b="1" dirty="0">
              <a:solidFill>
                <a:srgbClr val="FFFFFF"/>
              </a:solidFill>
              <a:latin typeface="Trebuchet MS"/>
              <a:ea typeface="Trebuchet MS"/>
              <a:cs typeface="Trebuchet MS"/>
              <a:sym typeface="Trebuchet MS"/>
            </a:endParaRPr>
          </a:p>
          <a:p>
            <a:pPr marL="0" lvl="0" indent="0" algn="r" rtl="0">
              <a:spcBef>
                <a:spcPts val="0"/>
              </a:spcBef>
              <a:spcAft>
                <a:spcPts val="0"/>
              </a:spcAft>
              <a:buNone/>
            </a:pPr>
            <a:r>
              <a:rPr lang="en" sz="1200" b="1" dirty="0">
                <a:solidFill>
                  <a:srgbClr val="FFFFFF"/>
                </a:solidFill>
                <a:latin typeface="Trebuchet MS"/>
                <a:ea typeface="Trebuchet MS"/>
                <a:cs typeface="Trebuchet MS"/>
                <a:sym typeface="Trebuchet MS"/>
              </a:rPr>
              <a:t>904-296-9664, www.FCMAWeb.com</a:t>
            </a:r>
            <a:endParaRPr sz="1200" b="1" dirty="0">
              <a:solidFill>
                <a:srgbClr val="FFFFFF"/>
              </a:solidFill>
              <a:latin typeface="Trebuchet MS"/>
              <a:ea typeface="Trebuchet MS"/>
              <a:cs typeface="Trebuchet MS"/>
              <a:sym typeface="Trebuchet MS"/>
            </a:endParaRPr>
          </a:p>
        </p:txBody>
      </p:sp>
      <p:sp>
        <p:nvSpPr>
          <p:cNvPr id="64" name="Google Shape;64;p13"/>
          <p:cNvSpPr txBox="1"/>
          <p:nvPr/>
        </p:nvSpPr>
        <p:spPr>
          <a:xfrm>
            <a:off x="83255" y="1161223"/>
            <a:ext cx="6675420" cy="750188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600" b="1" dirty="0">
                <a:latin typeface="Calibri" panose="020F0502020204030204" pitchFamily="34" charset="0"/>
                <a:ea typeface="Trebuchet MS"/>
                <a:cs typeface="Calibri" panose="020F0502020204030204" pitchFamily="34" charset="0"/>
                <a:sym typeface="Trebuchet MS"/>
              </a:rPr>
              <a:t>Front Line Supervisor 2 Training Program—Winter 2024</a:t>
            </a:r>
          </a:p>
          <a:p>
            <a:pPr marL="0" lvl="0" indent="0" algn="l" rtl="0">
              <a:lnSpc>
                <a:spcPct val="115000"/>
              </a:lnSpc>
              <a:spcBef>
                <a:spcPts val="0"/>
              </a:spcBef>
              <a:spcAft>
                <a:spcPts val="0"/>
              </a:spcAft>
              <a:buNone/>
            </a:pPr>
            <a:endParaRPr sz="800" b="1" dirty="0">
              <a:latin typeface="Calibri" panose="020F0502020204030204" pitchFamily="34" charset="0"/>
              <a:ea typeface="Trebuchet MS"/>
              <a:cs typeface="Calibri" panose="020F0502020204030204" pitchFamily="34" charset="0"/>
              <a:sym typeface="Trebuchet MS"/>
            </a:endParaRPr>
          </a:p>
          <a:p>
            <a:pPr marL="0" marR="0">
              <a:spcBef>
                <a:spcPts val="0"/>
              </a:spcBef>
              <a:spcAft>
                <a:spcPts val="0"/>
              </a:spcAft>
            </a:pPr>
            <a:r>
              <a:rPr lang="en-US" sz="1100" b="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Based on the long-running success and extremely favorable feedback of the Front-Line Supervisor 1 leadership training program, FCMA has developed the next-level Front Line Supervisor 2 class series.  The curriculum is designed to bridge a leadership gap that exists between the Front-Line Supervisor 1 and Mid-Level Manager programs.  Class content is designed to build upon the leadership skills introduced in the Front-Line Supervisor 1 program and expand the participant’s ability to apply those skills in the areas of employee accountability and motivation.  The target audience for this training includes Front Line Supervisors and Team Leaders who have successfully completed </a:t>
            </a:r>
            <a:r>
              <a:rPr lang="en-US" sz="1100" b="1" dirty="0">
                <a:latin typeface="Cambria" panose="02040503050406030204" pitchFamily="18" charset="0"/>
                <a:ea typeface="MS Mincho" panose="02020609040205080304" pitchFamily="49" charset="-128"/>
                <a:cs typeface="Times New Roman" panose="02020603050405020304" pitchFamily="18" charset="0"/>
              </a:rPr>
              <a:t>previous formal leadership training programs such as t</a:t>
            </a:r>
            <a:r>
              <a:rPr lang="en-US" sz="1100" b="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he FCMA Front Line Supervisor 1 training. </a:t>
            </a:r>
            <a:endParaRPr lang="en-US" sz="11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100" b="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 </a:t>
            </a:r>
            <a:endParaRPr lang="en-US" sz="11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100" b="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The program will focus on critical leadership skills including the following:</a:t>
            </a:r>
            <a:endParaRPr lang="en-US" sz="11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i="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Extreme Ownership &amp; Emotional Intelligence</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i="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Energizing &amp; Motivating People </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i="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One-On-One Coaching Sessions </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i="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Having Those Crucial Conversations</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i="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Managing &amp; Leading Change</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i="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Developing &amp; Leading High Performing Teams </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i="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Planning, Communicating &amp; Delivering Results </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marR="0">
              <a:spcBef>
                <a:spcPts val="0"/>
              </a:spcBef>
              <a:spcAft>
                <a:spcPts val="0"/>
              </a:spcAft>
            </a:pPr>
            <a:r>
              <a:rPr lang="en-US" sz="1100" b="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 </a:t>
            </a:r>
            <a:endParaRPr lang="en-US" sz="11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100" b="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Throughout the program, participants will be exposed to multiple leadership reference materials that will be incorporated into class discussions.  </a:t>
            </a:r>
            <a:r>
              <a:rPr lang="en-US" sz="1100" b="1" dirty="0">
                <a:latin typeface="Cambria" panose="02040503050406030204" pitchFamily="18" charset="0"/>
                <a:ea typeface="MS Mincho" panose="02020609040205080304" pitchFamily="49" charset="-128"/>
                <a:cs typeface="Times New Roman" panose="02020603050405020304" pitchFamily="18" charset="0"/>
              </a:rPr>
              <a:t>S</a:t>
            </a:r>
            <a:r>
              <a:rPr lang="en-US" sz="1100" b="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tudents will participate in extensive exercises/practices, role plays and case studies to help them learn how to apply these leadership skills on the job.  In addition, each student will participate in a one-on-one coaching session that will include private feedback and coaching based on their personal 360-feedback evaluation tool. </a:t>
            </a:r>
          </a:p>
          <a:p>
            <a:pPr marL="0" marR="0">
              <a:spcBef>
                <a:spcPts val="0"/>
              </a:spcBef>
              <a:spcAft>
                <a:spcPts val="0"/>
              </a:spcAft>
            </a:pPr>
            <a:r>
              <a:rPr lang="en-US" sz="1100" b="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 </a:t>
            </a:r>
          </a:p>
          <a:p>
            <a:r>
              <a:rPr lang="en-US" sz="1100" b="1" dirty="0">
                <a:latin typeface="Cambria" panose="02040503050406030204" pitchFamily="18" charset="0"/>
                <a:ea typeface="MS Mincho" panose="02020609040205080304" pitchFamily="49" charset="-128"/>
                <a:cs typeface="Times New Roman" panose="02020603050405020304" pitchFamily="18" charset="0"/>
              </a:rPr>
              <a:t>The curriculum includes six different class sessions plus a kickoff and graduation event over a 3-month period.   In-person classes will take place at a combination of different manufacturing locations as well as the FCMA training room, with all classes running from 8:30 AM – 2:30 PM including a light breakfast and lunch.    </a:t>
            </a:r>
          </a:p>
          <a:p>
            <a:pPr marL="0" marR="0">
              <a:spcBef>
                <a:spcPts val="0"/>
              </a:spcBef>
              <a:spcAft>
                <a:spcPts val="0"/>
              </a:spcAft>
            </a:pPr>
            <a:r>
              <a:rPr lang="en-US" sz="1100" b="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 </a:t>
            </a:r>
            <a:endParaRPr lang="en-US" sz="11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100" b="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The program schedule is as follows:</a:t>
            </a:r>
            <a:endParaRPr lang="en-US" sz="11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Kick-off Event—2/7/24</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Session 1 Leadership Value Proposition and Extreme Ownership—2/21/24 </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Session 2 Energizing &amp; Motivating People, Crucial Conversations—3/6/24 </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One-On-One Coaching Sessions—3/7/24-3/26/24 </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Session 3 </a:t>
            </a:r>
            <a:r>
              <a:rPr lang="en-US" sz="1000" b="1" dirty="0">
                <a:latin typeface="Cambria" panose="02040503050406030204" pitchFamily="18" charset="0"/>
                <a:ea typeface="MS Mincho" panose="02020609040205080304" pitchFamily="49" charset="-128"/>
                <a:cs typeface="Times New Roman" panose="02020603050405020304" pitchFamily="18" charset="0"/>
              </a:rPr>
              <a:t>Change Management</a:t>
            </a:r>
            <a:r>
              <a:rPr lang="en-US" sz="1000" b="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—3/27/24 </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Session 4 </a:t>
            </a:r>
            <a:r>
              <a:rPr lang="en-US" sz="1000" b="1" dirty="0">
                <a:latin typeface="Cambria" panose="02040503050406030204" pitchFamily="18" charset="0"/>
                <a:ea typeface="MS Mincho" panose="02020609040205080304" pitchFamily="49" charset="-128"/>
                <a:cs typeface="Times New Roman" panose="02020603050405020304" pitchFamily="18" charset="0"/>
              </a:rPr>
              <a:t>Leading High Performing Teams</a:t>
            </a:r>
            <a:r>
              <a:rPr lang="en-US" sz="1000" b="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—4/10/24 </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Session 5 </a:t>
            </a:r>
            <a:r>
              <a:rPr lang="en-US" sz="1000" b="1" dirty="0">
                <a:latin typeface="Cambria" panose="02040503050406030204" pitchFamily="18" charset="0"/>
                <a:ea typeface="MS Mincho" panose="02020609040205080304" pitchFamily="49" charset="-128"/>
                <a:cs typeface="Times New Roman" panose="02020603050405020304" pitchFamily="18" charset="0"/>
              </a:rPr>
              <a:t>Planning, Communicating &amp; Delivering Results</a:t>
            </a:r>
            <a:r>
              <a:rPr lang="en-US" sz="1000" b="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—4/24/24</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dirty="0">
                <a:latin typeface="Cambria" panose="02040503050406030204" pitchFamily="18" charset="0"/>
                <a:ea typeface="MS Mincho" panose="02020609040205080304" pitchFamily="49" charset="-128"/>
                <a:cs typeface="Times New Roman" panose="02020603050405020304" pitchFamily="18" charset="0"/>
              </a:rPr>
              <a:t>One-On-One Coaching Session</a:t>
            </a:r>
            <a:r>
              <a:rPr lang="en-US" sz="1000" b="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—4/25/24-5/14/24 </a:t>
            </a:r>
            <a:endParaRPr lang="en-US" sz="1000" dirty="0">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September 14--Graduation Event—5/15/24</a:t>
            </a:r>
            <a:r>
              <a:rPr lang="en-US" sz="1100" dirty="0">
                <a:effectLst/>
              </a:rPr>
              <a:t> </a:t>
            </a:r>
            <a:endParaRPr lang="en-US" altLang="en-US" sz="1100" b="1" i="1" dirty="0">
              <a:latin typeface="Calibri" panose="020F0502020204030204" pitchFamily="34" charset="0"/>
              <a:cs typeface="Calibri" panose="020F0502020204030204" pitchFamily="34" charset="0"/>
            </a:endParaRPr>
          </a:p>
          <a:p>
            <a:pPr eaLnBrk="1" hangingPunct="1">
              <a:defRPr/>
            </a:pPr>
            <a:endParaRPr lang="en-US" altLang="en-US" sz="1100" b="1" i="1" dirty="0">
              <a:latin typeface="Calibri" panose="020F0502020204030204" pitchFamily="34" charset="0"/>
              <a:cs typeface="Calibri" panose="020F0502020204030204" pitchFamily="34" charset="0"/>
            </a:endParaRPr>
          </a:p>
          <a:p>
            <a:pPr eaLnBrk="1" hangingPunct="1">
              <a:defRPr/>
            </a:pPr>
            <a:r>
              <a:rPr lang="en-US" altLang="en-US" sz="1000" b="1" i="1" dirty="0">
                <a:latin typeface="Calibri" panose="020F0502020204030204" pitchFamily="34" charset="0"/>
                <a:cs typeface="Calibri" panose="020F0502020204030204" pitchFamily="34" charset="0"/>
              </a:rPr>
              <a:t>Cost:  $2,900 for FCMA Members, $3,770 for Non-Members </a:t>
            </a:r>
          </a:p>
          <a:p>
            <a:pPr eaLnBrk="1" hangingPunct="1">
              <a:defRPr/>
            </a:pPr>
            <a:r>
              <a:rPr lang="en-US" sz="1000" b="1" i="1" dirty="0">
                <a:latin typeface="Calibri" panose="020F0502020204030204" pitchFamily="34" charset="0"/>
                <a:cs typeface="Calibri" panose="020F0502020204030204" pitchFamily="34" charset="0"/>
                <a:sym typeface="Calibri"/>
              </a:rPr>
              <a:t>On-Line Registration:</a:t>
            </a:r>
            <a:r>
              <a:rPr lang="en-US" sz="1100" b="1" i="1" dirty="0">
                <a:solidFill>
                  <a:srgbClr val="00B0F0"/>
                </a:solidFill>
                <a:latin typeface="Calibri" panose="020F0502020204030204" pitchFamily="34" charset="0"/>
                <a:cs typeface="Calibri" panose="020F0502020204030204" pitchFamily="34" charset="0"/>
                <a:sym typeface="Calibri"/>
              </a:rPr>
              <a:t> </a:t>
            </a:r>
            <a:r>
              <a:rPr lang="en-US" sz="1100" b="0" i="0" u="sng" dirty="0">
                <a:solidFill>
                  <a:srgbClr val="00B0F0"/>
                </a:solidFill>
                <a:effectLst/>
                <a:latin typeface="Calibri" panose="020F0502020204030204" pitchFamily="34" charset="0"/>
                <a:hlinkClick r:id="rId4" tooltip="https://shared.outlook.inky.com/link?domain=fcma.memberclicks.net&amp;t=h.eJxNjssOgyAUBX_FsG5ALA9x5a_wuFQioAFMF03_vbLrdiZncj7oKhEtA9paO-tCiLdJ4wTJQLEx2L3iDI34cuQWQ4YJPQa098GNj_KidBJCCU5S2GFtkM5485wqtkciyoPzzFvptDZPJzy1hkvuHVd8HoUiVCjJpGCM4nHuaejp2uDcdA6w9jdvMD3Wrev2n31_jgk8ow.MEUCIGxT-urtzWoDgcFNvc7YE8lUlfytxkYdQVZmSxW1a4FnAiEA5uDXemmOHKUYIO0oeocx2MjDcgZBhOLfLDQG2c3N9PM">
                  <a:extLst>
                    <a:ext uri="{A12FA001-AC4F-418D-AE19-62706E023703}">
                      <ahyp:hlinkClr xmlns:ahyp="http://schemas.microsoft.com/office/drawing/2018/hyperlinkcolor" val="tx"/>
                    </a:ext>
                  </a:extLst>
                </a:hlinkClick>
              </a:rPr>
              <a:t>https://fcma.memberclicks.net/frontline2</a:t>
            </a:r>
            <a:endParaRPr lang="en-US" sz="1100" b="1" i="1" dirty="0">
              <a:solidFill>
                <a:srgbClr val="00B0F0"/>
              </a:solidFill>
              <a:latin typeface="Calibri" panose="020F0502020204030204" pitchFamily="34" charset="0"/>
              <a:cs typeface="Calibri" panose="020F0502020204030204" pitchFamily="34" charset="0"/>
              <a:sym typeface="Calibri"/>
            </a:endParaRPr>
          </a:p>
          <a:p>
            <a:pPr>
              <a:defRPr/>
            </a:pPr>
            <a:r>
              <a:rPr lang="en-US" altLang="en-US" sz="1000" b="1" i="1" dirty="0">
                <a:latin typeface="Calibri" panose="020F0502020204030204" pitchFamily="34" charset="0"/>
                <a:cs typeface="Calibri" panose="020F0502020204030204" pitchFamily="34" charset="0"/>
              </a:rPr>
              <a:t>Class Size Limited To First 18 Registrations </a:t>
            </a:r>
          </a:p>
          <a:p>
            <a:pPr eaLnBrk="1" hangingPunct="1">
              <a:defRPr/>
            </a:pPr>
            <a:endParaRPr b="1" i="1" dirty="0">
              <a:solidFill>
                <a:srgbClr val="00B0F0"/>
              </a:solidFill>
              <a:latin typeface="Calibri" panose="020F0502020204030204" pitchFamily="34" charset="0"/>
              <a:cs typeface="Calibri" panose="020F0502020204030204" pitchFamily="34" charset="0"/>
              <a:sym typeface="Calibri"/>
            </a:endParaRPr>
          </a:p>
          <a:p>
            <a:pPr marL="0" lvl="0" indent="0" algn="l" rtl="0">
              <a:spcBef>
                <a:spcPts val="0"/>
              </a:spcBef>
              <a:spcAft>
                <a:spcPts val="0"/>
              </a:spcAft>
              <a:buNone/>
            </a:pPr>
            <a:endParaRPr dirty="0">
              <a:latin typeface="Average"/>
              <a:ea typeface="Average"/>
              <a:cs typeface="Average"/>
              <a:sym typeface="Average"/>
            </a:endParaRPr>
          </a:p>
        </p:txBody>
      </p:sp>
      <p:pic>
        <p:nvPicPr>
          <p:cNvPr id="65" name="Google Shape;65;p13"/>
          <p:cNvPicPr preferRelativeResize="0"/>
          <p:nvPr/>
        </p:nvPicPr>
        <p:blipFill>
          <a:blip r:embed="rId5">
            <a:alphaModFix/>
          </a:blip>
          <a:stretch>
            <a:fillRect/>
          </a:stretch>
        </p:blipFill>
        <p:spPr>
          <a:xfrm>
            <a:off x="4989095" y="7988230"/>
            <a:ext cx="1769580" cy="556719"/>
          </a:xfrm>
          <a:prstGeom prst="rect">
            <a:avLst/>
          </a:prstGeom>
          <a:noFill/>
          <a:ln>
            <a:noFill/>
          </a:ln>
        </p:spPr>
      </p:pic>
      <p:sp>
        <p:nvSpPr>
          <p:cNvPr id="4" name="Rectangle 2">
            <a:extLst>
              <a:ext uri="{FF2B5EF4-FFF2-40B4-BE49-F238E27FC236}">
                <a16:creationId xmlns:a16="http://schemas.microsoft.com/office/drawing/2014/main" id="{D6156920-4647-F773-1D58-775F675A621F}"/>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94562A74-2F39-D208-B8B4-FE88DAFFB00E}"/>
              </a:ext>
            </a:extLst>
          </p:cNvPr>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1" descr="How To Balance Teamwork With Authority — CONQA Group | Lead • Grow • Connect">
            <a:extLst>
              <a:ext uri="{FF2B5EF4-FFF2-40B4-BE49-F238E27FC236}">
                <a16:creationId xmlns:a16="http://schemas.microsoft.com/office/drawing/2014/main" id="{C2B3BCE7-9CBC-B82F-387A-74ABAD9101F1}"/>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989095" y="6561310"/>
            <a:ext cx="1769580" cy="10875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8DF83C5A3B5F48AF668BC3AA949AE5" ma:contentTypeVersion="15" ma:contentTypeDescription="Create a new document." ma:contentTypeScope="" ma:versionID="e2e7c36fef20d8ba97e463fa1ad6a1b7">
  <xsd:schema xmlns:xsd="http://www.w3.org/2001/XMLSchema" xmlns:xs="http://www.w3.org/2001/XMLSchema" xmlns:p="http://schemas.microsoft.com/office/2006/metadata/properties" xmlns:ns2="62113035-ef85-4f50-a807-98afda019e0e" xmlns:ns3="60acb770-bed5-4347-8826-79bcc7b3569b" targetNamespace="http://schemas.microsoft.com/office/2006/metadata/properties" ma:root="true" ma:fieldsID="3091f9a43d9fe92d8400e2ed168843f7" ns2:_="" ns3:_="">
    <xsd:import namespace="62113035-ef85-4f50-a807-98afda019e0e"/>
    <xsd:import namespace="60acb770-bed5-4347-8826-79bcc7b3569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113035-ef85-4f50-a807-98afda019e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903ae50-e271-420b-ad52-c3c9821e06c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acb770-bed5-4347-8826-79bcc7b3569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42a32af-4104-41a3-a20a-3f98db7d15af}" ma:internalName="TaxCatchAll" ma:showField="CatchAllData" ma:web="60acb770-bed5-4347-8826-79bcc7b3569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2113035-ef85-4f50-a807-98afda019e0e">
      <Terms xmlns="http://schemas.microsoft.com/office/infopath/2007/PartnerControls"/>
    </lcf76f155ced4ddcb4097134ff3c332f>
    <TaxCatchAll xmlns="60acb770-bed5-4347-8826-79bcc7b356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FDEF70-A763-4503-AA7A-5F62A4BB92DF}"/>
</file>

<file path=customXml/itemProps2.xml><?xml version="1.0" encoding="utf-8"?>
<ds:datastoreItem xmlns:ds="http://schemas.openxmlformats.org/officeDocument/2006/customXml" ds:itemID="{3EB7AA5B-FE5E-4E45-A523-AB185A19BE23}">
  <ds:schemaRefs>
    <ds:schemaRef ds:uri="http://schemas.microsoft.com/office/2006/metadata/properties"/>
    <ds:schemaRef ds:uri="http://schemas.microsoft.com/office/infopath/2007/PartnerControls"/>
    <ds:schemaRef ds:uri="62113035-ef85-4f50-a807-98afda019e0e"/>
    <ds:schemaRef ds:uri="60acb770-bed5-4347-8826-79bcc7b3569b"/>
  </ds:schemaRefs>
</ds:datastoreItem>
</file>

<file path=customXml/itemProps3.xml><?xml version="1.0" encoding="utf-8"?>
<ds:datastoreItem xmlns:ds="http://schemas.openxmlformats.org/officeDocument/2006/customXml" ds:itemID="{85A5497F-6625-4AEE-A2F9-74CFDBC190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177</TotalTime>
  <Words>432</Words>
  <Application>Microsoft Macintosh PowerPoint</Application>
  <PresentationFormat>Letter Paper (8.5x11 in)</PresentationFormat>
  <Paragraphs>35</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Oswald</vt:lpstr>
      <vt:lpstr>Symbol</vt:lpstr>
      <vt:lpstr>Arial</vt:lpstr>
      <vt:lpstr>Average</vt:lpstr>
      <vt:lpstr>Cambria</vt:lpstr>
      <vt:lpstr>Trebuchet MS</vt:lpstr>
      <vt:lpstr>Calibri</vt:lpstr>
      <vt:lpstr>Slate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Ray</dc:creator>
  <cp:lastModifiedBy>Mike Templeton</cp:lastModifiedBy>
  <cp:revision>23</cp:revision>
  <dcterms:modified xsi:type="dcterms:W3CDTF">2023-11-04T17:30:58Z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0x010100538DF83C5A3B5F48AF668BC3AA949AE5</vt:lpwstr>
  </property>
  <property fmtid="{D5CDD505-2E9C-101B-9397-08002B2CF9AE}" pid="3" name="MediaServiceImageTags">
    <vt:lpwstr/>
  </property>
</Properties>
</file>