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6858000" cy="9144000" type="letter"/>
  <p:notesSz cx="7102475" cy="9037638"/>
  <p:embeddedFontLst>
    <p:embeddedFont>
      <p:font typeface="Average" panose="02000503040000020003" pitchFamily="2" charset="77"/>
      <p:regular r:id="rId7"/>
    </p:embeddedFont>
    <p:embeddedFont>
      <p:font typeface="Oswald" pitchFamily="2" charset="77"/>
      <p:regular r:id="rId8"/>
      <p:bold r:id="rId9"/>
    </p:embeddedFont>
    <p:embeddedFont>
      <p:font typeface="Trebuchet MS" panose="020B0703020202090204" pitchFamily="3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76"/>
    <p:restoredTop sz="94681"/>
  </p:normalViewPr>
  <p:slideViewPr>
    <p:cSldViewPr snapToGrid="0">
      <p:cViewPr>
        <p:scale>
          <a:sx n="147" d="100"/>
          <a:sy n="147" d="100"/>
        </p:scale>
        <p:origin x="1952" y="18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Templeton" userId="0aa91e86f9068d81" providerId="LiveId" clId="{5F60C22F-7497-4849-AF5B-E009BA008B71}"/>
    <pc:docChg chg="modSld">
      <pc:chgData name="Michael Templeton" userId="0aa91e86f9068d81" providerId="LiveId" clId="{5F60C22F-7497-4849-AF5B-E009BA008B71}" dt="2024-03-12T20:39:51.954" v="3" actId="255"/>
      <pc:docMkLst>
        <pc:docMk/>
      </pc:docMkLst>
      <pc:sldChg chg="modSp mod">
        <pc:chgData name="Michael Templeton" userId="0aa91e86f9068d81" providerId="LiveId" clId="{5F60C22F-7497-4849-AF5B-E009BA008B71}" dt="2024-03-12T20:39:51.954" v="3" actId="255"/>
        <pc:sldMkLst>
          <pc:docMk/>
          <pc:sldMk cId="0" sldId="256"/>
        </pc:sldMkLst>
        <pc:spChg chg="mod">
          <ac:chgData name="Michael Templeton" userId="0aa91e86f9068d81" providerId="LiveId" clId="{5F60C22F-7497-4849-AF5B-E009BA008B71}" dt="2024-03-12T20:39:51.954" v="3" actId="255"/>
          <ac:spMkLst>
            <pc:docMk/>
            <pc:sldMk cId="0" sldId="256"/>
            <ac:spMk id="6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292878"/>
            <a:ext cx="5681980" cy="406693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710248" y="4292878"/>
            <a:ext cx="5681980" cy="406693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3262709" y="5076226"/>
            <a:ext cx="332691" cy="187790"/>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4" name="Google Shape;14;p2"/>
          <p:cNvSpPr txBox="1">
            <a:spLocks noGrp="1"/>
          </p:cNvSpPr>
          <p:nvPr>
            <p:ph type="ctrTitle"/>
          </p:nvPr>
        </p:nvSpPr>
        <p:spPr>
          <a:xfrm>
            <a:off x="503443" y="1761422"/>
            <a:ext cx="5851200" cy="3075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503438" y="5644224"/>
            <a:ext cx="5851200" cy="1409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233775" y="2231600"/>
            <a:ext cx="6390300" cy="33612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233775" y="5739422"/>
            <a:ext cx="6390300" cy="2312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503438" y="3806667"/>
            <a:ext cx="5889000" cy="15306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233775" y="2048844"/>
            <a:ext cx="6390300" cy="6073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233775"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3624300"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233775" y="987733"/>
            <a:ext cx="2106000" cy="134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233775" y="2470400"/>
            <a:ext cx="2106000" cy="5652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367688" y="935733"/>
            <a:ext cx="4670400" cy="72726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3429000" y="0"/>
            <a:ext cx="3429000" cy="9144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cxnSp>
        <p:nvCxnSpPr>
          <p:cNvPr id="41" name="Google Shape;41;p9"/>
          <p:cNvCxnSpPr/>
          <p:nvPr/>
        </p:nvCxnSpPr>
        <p:spPr>
          <a:xfrm>
            <a:off x="3772256" y="7992000"/>
            <a:ext cx="351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199125" y="1922489"/>
            <a:ext cx="3033900" cy="30405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199125" y="5058135"/>
            <a:ext cx="3033900" cy="2391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3704625" y="1287467"/>
            <a:ext cx="2877600" cy="6569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233775" y="7521022"/>
            <a:ext cx="4499100" cy="1075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tx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300" cy="1018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233775" y="2048844"/>
            <a:ext cx="6390300" cy="6073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6367688" y="8321794"/>
            <a:ext cx="411600" cy="699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s://shared.outlook.inky.com/link?domain=fcma.memberclicks.net&amp;t=h.eJxNjssOgjAUBX-FdG36Sm0LK4iJK3d-QR9XIbRAaI0L47_L3bmdyZmcD3ntiXQNGWvdSsfYI2RHM2QPe0hTmAtdoLLr7S4uyZUykFNDZhwceN2fQkitW31meZqhr5C3dPAlFxrWzJRSIHyQWhoHzlgTDffcBhu9aaONTBjBpVFScsoVpgHTpcI2umWCHt-8wWMMbUT7z74_2BY7NQ.MEUCIQDHPcovWQiwXEQoGJmozQ3YDDF--7cWySMdr6iwCXG01wIgULTKC8bvjExVXl5ejcEXiV3UBP19sHt4Ww59VC-2cO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10" name="Rectangle 9">
            <a:extLst>
              <a:ext uri="{FF2B5EF4-FFF2-40B4-BE49-F238E27FC236}">
                <a16:creationId xmlns:a16="http://schemas.microsoft.com/office/drawing/2014/main" id="{7E1A8EB9-8A63-45B9-B169-79F3A5CFCC70}"/>
              </a:ext>
            </a:extLst>
          </p:cNvPr>
          <p:cNvSpPr/>
          <p:nvPr/>
        </p:nvSpPr>
        <p:spPr>
          <a:xfrm>
            <a:off x="0" y="8657651"/>
            <a:ext cx="6858000" cy="48635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9" name="Google Shape;59;p13"/>
          <p:cNvPicPr preferRelativeResize="0"/>
          <p:nvPr/>
        </p:nvPicPr>
        <p:blipFill rotWithShape="1">
          <a:blip r:embed="rId3">
            <a:alphaModFix amt="68000"/>
          </a:blip>
          <a:srcRect t="26688" b="34444"/>
          <a:stretch/>
        </p:blipFill>
        <p:spPr>
          <a:xfrm>
            <a:off x="0" y="2"/>
            <a:ext cx="6858000" cy="1155768"/>
          </a:xfrm>
          <a:prstGeom prst="rect">
            <a:avLst/>
          </a:prstGeom>
          <a:noFill/>
          <a:ln>
            <a:noFill/>
          </a:ln>
          <a:effectLst>
            <a:outerShdw blurRad="57150" dist="19050" dir="5400000" algn="bl" rotWithShape="0">
              <a:srgbClr val="000000">
                <a:alpha val="50000"/>
              </a:srgbClr>
            </a:outerShdw>
          </a:effectLst>
        </p:spPr>
      </p:pic>
      <p:sp>
        <p:nvSpPr>
          <p:cNvPr id="60" name="Google Shape;60;p13"/>
          <p:cNvSpPr txBox="1">
            <a:spLocks noGrp="1"/>
          </p:cNvSpPr>
          <p:nvPr>
            <p:ph type="body" idx="1"/>
          </p:nvPr>
        </p:nvSpPr>
        <p:spPr>
          <a:xfrm>
            <a:off x="83255" y="79969"/>
            <a:ext cx="6755530" cy="70609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t> </a:t>
            </a:r>
          </a:p>
          <a:p>
            <a:pPr marL="0" lvl="0" indent="0" algn="ctr" rtl="0">
              <a:spcBef>
                <a:spcPts val="0"/>
              </a:spcBef>
              <a:spcAft>
                <a:spcPts val="0"/>
              </a:spcAft>
              <a:buNone/>
            </a:pPr>
            <a:r>
              <a:rPr lang="en-US" sz="3400" dirty="0">
                <a:solidFill>
                  <a:schemeClr val="tx1"/>
                </a:solidFill>
              </a:rPr>
              <a:t>FCMA Leadership Academy</a:t>
            </a:r>
          </a:p>
        </p:txBody>
      </p:sp>
      <p:sp>
        <p:nvSpPr>
          <p:cNvPr id="63" name="Google Shape;63;p13"/>
          <p:cNvSpPr txBox="1">
            <a:spLocks noGrp="1"/>
          </p:cNvSpPr>
          <p:nvPr>
            <p:ph type="body" idx="1"/>
          </p:nvPr>
        </p:nvSpPr>
        <p:spPr>
          <a:xfrm>
            <a:off x="460785" y="8479870"/>
            <a:ext cx="6378000" cy="849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1200" b="1" dirty="0">
                <a:solidFill>
                  <a:srgbClr val="FFFFFF"/>
                </a:solidFill>
                <a:latin typeface="Trebuchet MS"/>
                <a:ea typeface="Trebuchet MS"/>
                <a:cs typeface="Trebuchet MS"/>
                <a:sym typeface="Trebuchet MS"/>
              </a:rPr>
              <a:t>1615 Huffingham Road, Suite 2, Jacksonville, FL 32216</a:t>
            </a:r>
            <a:endParaRPr sz="1200" b="1" dirty="0">
              <a:solidFill>
                <a:srgbClr val="FFFFFF"/>
              </a:solidFill>
              <a:latin typeface="Trebuchet MS"/>
              <a:ea typeface="Trebuchet MS"/>
              <a:cs typeface="Trebuchet MS"/>
              <a:sym typeface="Trebuchet MS"/>
            </a:endParaRPr>
          </a:p>
          <a:p>
            <a:pPr marL="0" lvl="0" indent="0" algn="r" rtl="0">
              <a:spcBef>
                <a:spcPts val="0"/>
              </a:spcBef>
              <a:spcAft>
                <a:spcPts val="0"/>
              </a:spcAft>
              <a:buNone/>
            </a:pPr>
            <a:r>
              <a:rPr lang="en" sz="1200" b="1" dirty="0">
                <a:solidFill>
                  <a:srgbClr val="FFFFFF"/>
                </a:solidFill>
                <a:latin typeface="Trebuchet MS"/>
                <a:ea typeface="Trebuchet MS"/>
                <a:cs typeface="Trebuchet MS"/>
                <a:sym typeface="Trebuchet MS"/>
              </a:rPr>
              <a:t>904-296-9664, www.FCMAWeb.com</a:t>
            </a:r>
            <a:endParaRPr sz="1200" b="1" dirty="0">
              <a:solidFill>
                <a:srgbClr val="FFFFFF"/>
              </a:solidFill>
              <a:latin typeface="Trebuchet MS"/>
              <a:ea typeface="Trebuchet MS"/>
              <a:cs typeface="Trebuchet MS"/>
              <a:sym typeface="Trebuchet MS"/>
            </a:endParaRPr>
          </a:p>
        </p:txBody>
      </p:sp>
      <p:sp>
        <p:nvSpPr>
          <p:cNvPr id="64" name="Google Shape;64;p13"/>
          <p:cNvSpPr txBox="1"/>
          <p:nvPr/>
        </p:nvSpPr>
        <p:spPr>
          <a:xfrm>
            <a:off x="130795" y="1235737"/>
            <a:ext cx="6660450" cy="750188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US" sz="1600" b="1" dirty="0">
                <a:latin typeface="Calibri" panose="020F0502020204030204" pitchFamily="34" charset="0"/>
                <a:ea typeface="Trebuchet MS"/>
                <a:cs typeface="Calibri" panose="020F0502020204030204" pitchFamily="34" charset="0"/>
                <a:sym typeface="Trebuchet MS"/>
              </a:rPr>
              <a:t>Front Line Supervisor 1 Training Program—Fall 2024 Class A</a:t>
            </a:r>
          </a:p>
          <a:p>
            <a:pPr marL="0" lvl="0" indent="0" algn="l" rtl="0">
              <a:lnSpc>
                <a:spcPct val="115000"/>
              </a:lnSpc>
              <a:spcBef>
                <a:spcPts val="0"/>
              </a:spcBef>
              <a:spcAft>
                <a:spcPts val="0"/>
              </a:spcAft>
              <a:buNone/>
            </a:pPr>
            <a:endParaRPr sz="800" b="1" dirty="0">
              <a:latin typeface="Calibri" panose="020F0502020204030204" pitchFamily="34" charset="0"/>
              <a:ea typeface="Trebuchet MS"/>
              <a:cs typeface="Calibri" panose="020F0502020204030204" pitchFamily="34" charset="0"/>
              <a:sym typeface="Trebuchet MS"/>
            </a:endParaRPr>
          </a:p>
          <a:p>
            <a:r>
              <a:rPr lang="en-US" sz="1100" b="1" dirty="0">
                <a:latin typeface="Calibri" panose="020F0502020204030204" pitchFamily="34" charset="0"/>
                <a:cs typeface="Calibri" panose="020F0502020204030204" pitchFamily="34" charset="0"/>
              </a:rPr>
              <a:t>As we continue our 10th year with the FCMA Leadership Academy, FCMA is very excited to be offering our fall Front-Line Supervisor 1 training program. Since inception, we have served over 600 students from 55 different member and non-member companies with this program.  Because of demand, we will be offering this program twice in the fall, a Class A and a Class B.  Information below is for the Class A.</a:t>
            </a:r>
          </a:p>
          <a:p>
            <a:endParaRPr lang="en-US" sz="1100" b="1" dirty="0">
              <a:latin typeface="Calibri" panose="020F0502020204030204" pitchFamily="34" charset="0"/>
              <a:cs typeface="Calibri" panose="020F0502020204030204" pitchFamily="34" charset="0"/>
            </a:endParaRPr>
          </a:p>
          <a:p>
            <a:pPr>
              <a:buNone/>
            </a:pPr>
            <a:r>
              <a:rPr lang="en-US" sz="1100" b="1" dirty="0">
                <a:latin typeface="Calibri" panose="020F0502020204030204" pitchFamily="34" charset="0"/>
                <a:cs typeface="Calibri" panose="020F0502020204030204" pitchFamily="34" charset="0"/>
              </a:rPr>
              <a:t>The Front-Line Supervisor 1 program serves as the cornerstone of the Leadership Academy and continues to get extremely favorable reviews and endorsements from participating companies.  </a:t>
            </a:r>
          </a:p>
          <a:p>
            <a:pPr>
              <a:buNone/>
            </a:pPr>
            <a:r>
              <a:rPr lang="en-US" sz="1100" b="1" dirty="0">
                <a:latin typeface="Calibri" panose="020F0502020204030204" pitchFamily="34" charset="0"/>
                <a:cs typeface="Calibri" panose="020F0502020204030204" pitchFamily="34" charset="0"/>
              </a:rPr>
              <a:t>The target audience for this training includes existing Front-Line Supervisors, Team Leaders, Lead Operators, or future candidates for these positions.  This highly successful course is designed to focus on the most critical basic leadership skills that are needed to be a successful front-line supervisor or team lead.  </a:t>
            </a:r>
          </a:p>
          <a:p>
            <a:pPr>
              <a:buNone/>
            </a:pPr>
            <a:endParaRPr lang="en-US" sz="1100" b="1" dirty="0">
              <a:latin typeface="Calibri" panose="020F0502020204030204" pitchFamily="34" charset="0"/>
              <a:cs typeface="Calibri" panose="020F0502020204030204" pitchFamily="34" charset="0"/>
            </a:endParaRPr>
          </a:p>
          <a:p>
            <a:pPr>
              <a:buNone/>
            </a:pPr>
            <a:r>
              <a:rPr lang="en-US" sz="1100" b="1" dirty="0">
                <a:latin typeface="Calibri" panose="020F0502020204030204" pitchFamily="34" charset="0"/>
                <a:cs typeface="Calibri" panose="020F0502020204030204" pitchFamily="34" charset="0"/>
              </a:rPr>
              <a:t>The program will focus on developing the following critical leadership competencies:</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Personal assessment and feedback on the student’s personality and leadership style (DISC).</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Applying “Extreme Ownership” to different leadership styles and leadership behaviors.</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Performance coaching for employees not meeting expectations as well as growth opportunities for employees meeting or exceeding expectations.</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Building an effective team—based on the 5-Dysfunctions of a Team model by Patrick Lencioni.</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How to apply different lean manufacturing and continuous improvement tools and techniques to promote critical thinking, innovation and problem solving with your team.</a:t>
            </a:r>
          </a:p>
          <a:p>
            <a:pPr marL="171450" indent="-171450">
              <a:buFont typeface="Arial" panose="020B0604020202020204" pitchFamily="34" charset="0"/>
              <a:buChar char="•"/>
            </a:pPr>
            <a:r>
              <a:rPr lang="en-US" sz="1000" b="1" dirty="0">
                <a:latin typeface="Calibri" panose="020F0502020204030204" pitchFamily="34" charset="0"/>
                <a:cs typeface="Calibri" panose="020F0502020204030204" pitchFamily="34" charset="0"/>
              </a:rPr>
              <a:t>Understanding how labor and employment laws can impact the role of a front-line supervisor or team lead, and some of the legal “do’s/don’ts” related to front line leadership jobs.</a:t>
            </a:r>
          </a:p>
          <a:p>
            <a:pPr marL="0" lvl="0" indent="0" algn="l" rtl="0">
              <a:lnSpc>
                <a:spcPct val="115000"/>
              </a:lnSpc>
              <a:spcBef>
                <a:spcPts val="0"/>
              </a:spcBef>
              <a:spcAft>
                <a:spcPts val="0"/>
              </a:spcAft>
              <a:buNone/>
            </a:pPr>
            <a:endParaRPr lang="en-US" altLang="en-US" b="1" dirty="0">
              <a:latin typeface="Calibri" panose="020F0502020204030204" pitchFamily="34" charset="0"/>
              <a:cs typeface="Calibri" panose="020F0502020204030204" pitchFamily="34" charset="0"/>
            </a:endParaRPr>
          </a:p>
          <a:p>
            <a:r>
              <a:rPr lang="en-US" sz="1100" b="1" dirty="0">
                <a:latin typeface="Calibri" panose="020F0502020204030204" pitchFamily="34" charset="0"/>
                <a:cs typeface="Calibri" panose="020F0502020204030204" pitchFamily="34" charset="0"/>
              </a:rPr>
              <a:t>The curriculum includes six different class sessions plus a kickoff and graduation event over a 14-week</a:t>
            </a:r>
          </a:p>
          <a:p>
            <a:r>
              <a:rPr lang="en-US" sz="1100" b="1" dirty="0">
                <a:latin typeface="Calibri" panose="020F0502020204030204" pitchFamily="34" charset="0"/>
                <a:cs typeface="Calibri" panose="020F0502020204030204" pitchFamily="34" charset="0"/>
              </a:rPr>
              <a:t>period.   In-person classes will take place at a combination of different manufacturing locations as</a:t>
            </a:r>
          </a:p>
          <a:p>
            <a:r>
              <a:rPr lang="en-US" sz="1100" b="1" dirty="0">
                <a:latin typeface="Calibri" panose="020F0502020204030204" pitchFamily="34" charset="0"/>
                <a:cs typeface="Calibri" panose="020F0502020204030204" pitchFamily="34" charset="0"/>
              </a:rPr>
              <a:t>well as the FCMA training room, with all classes running from 8:30 AM – 2:30 PM including a light breakfast and lunch.    </a:t>
            </a:r>
          </a:p>
          <a:p>
            <a:pPr marL="0" lvl="0" indent="0" algn="l" rtl="0">
              <a:lnSpc>
                <a:spcPct val="115000"/>
              </a:lnSpc>
              <a:spcBef>
                <a:spcPts val="0"/>
              </a:spcBef>
              <a:spcAft>
                <a:spcPts val="0"/>
              </a:spcAft>
              <a:buNone/>
            </a:pPr>
            <a:endParaRPr lang="en-US" altLang="en-US" sz="1100" b="1" dirty="0">
              <a:latin typeface="Calibri" panose="020F0502020204030204" pitchFamily="34" charset="0"/>
              <a:cs typeface="Calibri" panose="020F0502020204030204" pitchFamily="34" charset="0"/>
            </a:endParaRPr>
          </a:p>
          <a:p>
            <a:pPr marL="0" lvl="0" indent="0" algn="l" rtl="0">
              <a:lnSpc>
                <a:spcPct val="115000"/>
              </a:lnSpc>
              <a:spcBef>
                <a:spcPts val="0"/>
              </a:spcBef>
              <a:spcAft>
                <a:spcPts val="0"/>
              </a:spcAft>
              <a:buNone/>
            </a:pPr>
            <a:r>
              <a:rPr lang="en-US" altLang="en-US" sz="1100" b="1" dirty="0">
                <a:latin typeface="Calibri" panose="020F0502020204030204" pitchFamily="34" charset="0"/>
                <a:cs typeface="Calibri" panose="020F0502020204030204" pitchFamily="34" charset="0"/>
              </a:rPr>
              <a:t>Schedule:  Kickoff and graduation events plus 6 classes:</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Kickoff Event—8/13/24</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Session 1 DISC Personality/Communication Assessment—8/27/24</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Session 2 Leadership Behavior—9/10/24</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Session 3 Performance Coaching—9/24/24</a:t>
            </a:r>
          </a:p>
          <a:p>
            <a:pPr marL="285750" lvl="5" indent="-285750">
              <a:buFont typeface="Arial" panose="020B0604020202020204" pitchFamily="34" charset="0"/>
              <a:buChar char="•"/>
              <a:defRPr/>
            </a:pPr>
            <a:r>
              <a:rPr lang="en-US" sz="1000" b="1" dirty="0">
                <a:latin typeface="Calibri" panose="020F0502020204030204" pitchFamily="34" charset="0"/>
                <a:ea typeface="Trebuchet MS"/>
                <a:cs typeface="Calibri" panose="020F0502020204030204" pitchFamily="34" charset="0"/>
                <a:sym typeface="Trebuchet MS"/>
              </a:rPr>
              <a:t>Session 4 Leading High Performing Teams—10/8/24</a:t>
            </a:r>
          </a:p>
          <a:p>
            <a:pPr marL="285750" lvl="5" indent="-285750">
              <a:buFont typeface="Arial" panose="020B0604020202020204" pitchFamily="34" charset="0"/>
              <a:buChar char="•"/>
              <a:defRPr/>
            </a:pPr>
            <a:r>
              <a:rPr lang="en-US" altLang="en-US" sz="1000" b="1" dirty="0">
                <a:latin typeface="Calibri" panose="020F0502020204030204" pitchFamily="34" charset="0"/>
                <a:cs typeface="Calibri" panose="020F0502020204030204" pitchFamily="34" charset="0"/>
                <a:sym typeface="Trebuchet MS"/>
              </a:rPr>
              <a:t>Session 5 Critical Thinking &amp; Problem Solving—</a:t>
            </a:r>
            <a:r>
              <a:rPr lang="en-US" altLang="en-US" sz="1000" b="1" i="1" dirty="0">
                <a:latin typeface="Calibri" panose="020F0502020204030204" pitchFamily="34" charset="0"/>
                <a:cs typeface="Calibri" panose="020F0502020204030204" pitchFamily="34" charset="0"/>
                <a:sym typeface="Trebuchet MS"/>
              </a:rPr>
              <a:t>10/22/24</a:t>
            </a:r>
          </a:p>
          <a:p>
            <a:pPr marL="285750" lvl="5" indent="-285750">
              <a:buFont typeface="Arial" panose="020B0604020202020204" pitchFamily="34" charset="0"/>
              <a:buChar char="•"/>
              <a:defRPr/>
            </a:pPr>
            <a:r>
              <a:rPr lang="en-US" altLang="en-US" sz="1000" b="1" dirty="0">
                <a:latin typeface="Calibri" panose="020F0502020204030204" pitchFamily="34" charset="0"/>
                <a:cs typeface="Calibri" panose="020F0502020204030204" pitchFamily="34" charset="0"/>
                <a:sym typeface="Trebuchet MS"/>
              </a:rPr>
              <a:t>Session 6 Supervising &amp; The Law—11/8/24</a:t>
            </a:r>
          </a:p>
          <a:p>
            <a:pPr marL="285750" lvl="5" indent="-285750">
              <a:buFont typeface="Arial" panose="020B0604020202020204" pitchFamily="34" charset="0"/>
              <a:buChar char="•"/>
              <a:defRPr/>
            </a:pPr>
            <a:r>
              <a:rPr lang="en-US" altLang="en-US" sz="1000" b="1" dirty="0">
                <a:latin typeface="Calibri" panose="020F0502020204030204" pitchFamily="34" charset="0"/>
                <a:cs typeface="Calibri" panose="020F0502020204030204" pitchFamily="34" charset="0"/>
                <a:sym typeface="Trebuchet MS"/>
              </a:rPr>
              <a:t>Graduation Event—11/14/24</a:t>
            </a:r>
          </a:p>
          <a:p>
            <a:pPr eaLnBrk="1" hangingPunct="1">
              <a:defRPr/>
            </a:pPr>
            <a:endParaRPr lang="en-US" altLang="en-US" b="1" i="1" dirty="0">
              <a:latin typeface="Calibri" panose="020F0502020204030204" pitchFamily="34" charset="0"/>
              <a:cs typeface="Calibri" panose="020F0502020204030204" pitchFamily="34" charset="0"/>
            </a:endParaRPr>
          </a:p>
          <a:p>
            <a:pPr eaLnBrk="1" hangingPunct="1">
              <a:defRPr/>
            </a:pPr>
            <a:r>
              <a:rPr lang="en-US" altLang="en-US" sz="1100" b="1" i="1" dirty="0">
                <a:latin typeface="Calibri" panose="020F0502020204030204" pitchFamily="34" charset="0"/>
                <a:cs typeface="Calibri" panose="020F0502020204030204" pitchFamily="34" charset="0"/>
              </a:rPr>
              <a:t>Cost:  $2,700 for FCMA Members, $3,510 for Non-Members </a:t>
            </a:r>
          </a:p>
          <a:p>
            <a:pPr eaLnBrk="1" hangingPunct="1">
              <a:defRPr/>
            </a:pPr>
            <a:r>
              <a:rPr lang="en-US" sz="1100" b="1" i="1" dirty="0">
                <a:latin typeface="Calibri" panose="020F0502020204030204" pitchFamily="34" charset="0"/>
                <a:cs typeface="Calibri" panose="020F0502020204030204" pitchFamily="34" charset="0"/>
                <a:sym typeface="Calibri"/>
              </a:rPr>
              <a:t>On-Line Registration:  </a:t>
            </a:r>
            <a:r>
              <a:rPr lang="en-US" sz="1000" b="0" i="0" u="sng" dirty="0">
                <a:solidFill>
                  <a:srgbClr val="0070C0"/>
                </a:solidFill>
                <a:effectLst/>
                <a:latin typeface="Aptos" panose="020B0004020202020204" pitchFamily="34" charset="0"/>
                <a:hlinkClick r:id="rId4" tooltip="https://shared.outlook.inky.com/link?domain=fcma.memberclicks.net&amp;t=h.eJxNjssOgjAUBX-FdG36Sm0LK4iJK3d-QR9XIbRAaI0L47_L3bmdyZmcD3ntiXQNGWvdSsfYI2RHM2QPe0hTmAtdoLLr7S4uyZUykFNDZhwceN2fQkitW31meZqhr5C3dPAlFxrWzJRSIHyQWhoHzlgTDffcBhu9aaONTBjBpVFScsoVpgHTpcI2umWCHt-8wWMMbUT7z74_2BY7NQ.MEUCIQDHPcovWQiwXEQoGJmozQ3YDDF--7cWySMdr6iwCXG01wIgULTKC8bvjExVXl5ejcEXiV3UBP19sHt4Ww59VC-2cOI">
                  <a:extLst>
                    <a:ext uri="{A12FA001-AC4F-418D-AE19-62706E023703}">
                      <ahyp:hlinkClr xmlns:ahyp="http://schemas.microsoft.com/office/drawing/2018/hyperlinkcolor" val="tx"/>
                    </a:ext>
                  </a:extLst>
                </a:hlinkClick>
              </a:rPr>
              <a:t>https://fcma.memberclicks.net/FLS1ClassA</a:t>
            </a:r>
            <a:endParaRPr lang="en-US" sz="1000" b="1" i="1" dirty="0">
              <a:solidFill>
                <a:srgbClr val="0070C0"/>
              </a:solidFill>
              <a:latin typeface="Calibri" panose="020F0502020204030204" pitchFamily="34" charset="0"/>
              <a:cs typeface="Calibri" panose="020F0502020204030204" pitchFamily="34" charset="0"/>
              <a:sym typeface="Calibri"/>
            </a:endParaRPr>
          </a:p>
          <a:p>
            <a:pPr>
              <a:defRPr/>
            </a:pPr>
            <a:r>
              <a:rPr lang="en-US" altLang="en-US" sz="1100" b="1" i="1" dirty="0">
                <a:latin typeface="Calibri" panose="020F0502020204030204" pitchFamily="34" charset="0"/>
                <a:cs typeface="Calibri" panose="020F0502020204030204" pitchFamily="34" charset="0"/>
              </a:rPr>
              <a:t>Class Size Limited To First 18 Registrations </a:t>
            </a:r>
          </a:p>
          <a:p>
            <a:pPr eaLnBrk="1" hangingPunct="1">
              <a:defRPr/>
            </a:pPr>
            <a:endParaRPr b="1" i="1" dirty="0">
              <a:solidFill>
                <a:srgbClr val="00B0F0"/>
              </a:solidFill>
              <a:latin typeface="Calibri" panose="020F0502020204030204" pitchFamily="34" charset="0"/>
              <a:cs typeface="Calibri" panose="020F0502020204030204" pitchFamily="34" charset="0"/>
              <a:sym typeface="Calibri"/>
            </a:endParaRPr>
          </a:p>
          <a:p>
            <a:pPr marL="0" lvl="0" indent="0" algn="l" rtl="0">
              <a:spcBef>
                <a:spcPts val="0"/>
              </a:spcBef>
              <a:spcAft>
                <a:spcPts val="0"/>
              </a:spcAft>
              <a:buNone/>
            </a:pPr>
            <a:endParaRPr dirty="0">
              <a:latin typeface="Average"/>
              <a:ea typeface="Average"/>
              <a:cs typeface="Average"/>
              <a:sym typeface="Average"/>
            </a:endParaRPr>
          </a:p>
        </p:txBody>
      </p:sp>
      <p:pic>
        <p:nvPicPr>
          <p:cNvPr id="65" name="Google Shape;65;p13"/>
          <p:cNvPicPr preferRelativeResize="0"/>
          <p:nvPr/>
        </p:nvPicPr>
        <p:blipFill>
          <a:blip r:embed="rId5">
            <a:alphaModFix/>
          </a:blip>
          <a:stretch>
            <a:fillRect/>
          </a:stretch>
        </p:blipFill>
        <p:spPr>
          <a:xfrm>
            <a:off x="5101839" y="8030196"/>
            <a:ext cx="1625366" cy="588827"/>
          </a:xfrm>
          <a:prstGeom prst="rect">
            <a:avLst/>
          </a:prstGeom>
          <a:noFill/>
          <a:ln>
            <a:noFill/>
          </a:ln>
        </p:spPr>
      </p:pic>
      <p:pic>
        <p:nvPicPr>
          <p:cNvPr id="2" name="Picture 1">
            <a:extLst>
              <a:ext uri="{FF2B5EF4-FFF2-40B4-BE49-F238E27FC236}">
                <a16:creationId xmlns:a16="http://schemas.microsoft.com/office/drawing/2014/main" id="{38AA7792-01D8-41A0-14F3-26B1295C426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447309" y="6203341"/>
            <a:ext cx="1846724" cy="1458426"/>
          </a:xfrm>
          <a:prstGeom prst="rect">
            <a:avLst/>
          </a:prstGeom>
          <a:noFill/>
          <a:ln>
            <a:noFill/>
          </a:ln>
        </p:spPr>
      </p:pic>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2113035-ef85-4f50-a807-98afda019e0e">
      <Terms xmlns="http://schemas.microsoft.com/office/infopath/2007/PartnerControls"/>
    </lcf76f155ced4ddcb4097134ff3c332f>
    <TaxCatchAll xmlns="60acb770-bed5-4347-8826-79bcc7b356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8DF83C5A3B5F48AF668BC3AA949AE5" ma:contentTypeVersion="15" ma:contentTypeDescription="Create a new document." ma:contentTypeScope="" ma:versionID="e2e7c36fef20d8ba97e463fa1ad6a1b7">
  <xsd:schema xmlns:xsd="http://www.w3.org/2001/XMLSchema" xmlns:xs="http://www.w3.org/2001/XMLSchema" xmlns:p="http://schemas.microsoft.com/office/2006/metadata/properties" xmlns:ns2="62113035-ef85-4f50-a807-98afda019e0e" xmlns:ns3="60acb770-bed5-4347-8826-79bcc7b3569b" targetNamespace="http://schemas.microsoft.com/office/2006/metadata/properties" ma:root="true" ma:fieldsID="3091f9a43d9fe92d8400e2ed168843f7" ns2:_="" ns3:_="">
    <xsd:import namespace="62113035-ef85-4f50-a807-98afda019e0e"/>
    <xsd:import namespace="60acb770-bed5-4347-8826-79bcc7b3569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113035-ef85-4f50-a807-98afda019e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903ae50-e271-420b-ad52-c3c9821e06c5"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acb770-bed5-4347-8826-79bcc7b3569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42a32af-4104-41a3-a20a-3f98db7d15af}" ma:internalName="TaxCatchAll" ma:showField="CatchAllData" ma:web="60acb770-bed5-4347-8826-79bcc7b3569b">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B7AA5B-FE5E-4E45-A523-AB185A19BE23}">
  <ds:schemaRefs>
    <ds:schemaRef ds:uri="http://schemas.microsoft.com/office/2006/metadata/properties"/>
    <ds:schemaRef ds:uri="http://schemas.microsoft.com/office/infopath/2007/PartnerControls"/>
    <ds:schemaRef ds:uri="62113035-ef85-4f50-a807-98afda019e0e"/>
    <ds:schemaRef ds:uri="60acb770-bed5-4347-8826-79bcc7b3569b"/>
  </ds:schemaRefs>
</ds:datastoreItem>
</file>

<file path=customXml/itemProps2.xml><?xml version="1.0" encoding="utf-8"?>
<ds:datastoreItem xmlns:ds="http://schemas.openxmlformats.org/officeDocument/2006/customXml" ds:itemID="{85A5497F-6625-4AEE-A2F9-74CFDBC19014}">
  <ds:schemaRefs>
    <ds:schemaRef ds:uri="http://schemas.microsoft.com/sharepoint/v3/contenttype/forms"/>
  </ds:schemaRefs>
</ds:datastoreItem>
</file>

<file path=customXml/itemProps3.xml><?xml version="1.0" encoding="utf-8"?>
<ds:datastoreItem xmlns:ds="http://schemas.openxmlformats.org/officeDocument/2006/customXml" ds:itemID="{FE599639-8D17-40EB-A3BF-5074725ADF9D}"/>
</file>

<file path=docProps/app.xml><?xml version="1.0" encoding="utf-8"?>
<Properties xmlns="http://schemas.openxmlformats.org/officeDocument/2006/extended-properties" xmlns:vt="http://schemas.openxmlformats.org/officeDocument/2006/docPropsVTypes">
  <TotalTime>172</TotalTime>
  <Words>474</Words>
  <Application>Microsoft Macintosh PowerPoint</Application>
  <PresentationFormat>Letter Paper (8.5x11 in)</PresentationFormat>
  <Paragraphs>36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Oswald</vt:lpstr>
      <vt:lpstr>Average</vt:lpstr>
      <vt:lpstr>Trebuchet MS</vt:lpstr>
      <vt:lpstr>Calibri</vt:lpstr>
      <vt:lpstr>Slate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Ray</dc:creator>
  <cp:lastModifiedBy>Mike Templeton</cp:lastModifiedBy>
  <cp:revision>23</cp:revision>
  <dcterms:modified xsi:type="dcterms:W3CDTF">2024-03-12T20:40:02Z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0x010100538DF83C5A3B5F48AF668BC3AA949AE5</vt:lpwstr>
  </property>
  <property fmtid="{D5CDD505-2E9C-101B-9397-08002B2CF9AE}" pid="3" name="MediaServiceImageTags">
    <vt:lpwstr/>
  </property>
</Properties>
</file>