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6858000" cy="9144000" type="letter"/>
  <p:notesSz cx="7102475" cy="9037638"/>
  <p:embeddedFontLst>
    <p:embeddedFont>
      <p:font typeface="Average" panose="02000503040000020003" pitchFamily="2" charset="77"/>
      <p:regular r:id="rId7"/>
    </p:embeddedFont>
    <p:embeddedFont>
      <p:font typeface="Oswald" pitchFamily="2" charset="77"/>
      <p:regular r:id="rId8"/>
      <p:bold r:id="rId9"/>
    </p:embeddedFont>
    <p:embeddedFont>
      <p:font typeface="Trebuchet MS" panose="020B070302020209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5"/>
  </p:normalViewPr>
  <p:slideViewPr>
    <p:cSldViewPr snapToGrid="0">
      <p:cViewPr varScale="1">
        <p:scale>
          <a:sx n="70" d="100"/>
          <a:sy n="70" d="100"/>
        </p:scale>
        <p:origin x="3344" y="4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77863"/>
            <a:ext cx="2543175" cy="3389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292878"/>
            <a:ext cx="5681980" cy="40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9650" y="677863"/>
            <a:ext cx="2543175" cy="3389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710248" y="4292878"/>
            <a:ext cx="5681980" cy="40669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3262709" y="5076226"/>
            <a:ext cx="332691" cy="187790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503443" y="1761422"/>
            <a:ext cx="5851200" cy="307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503438" y="5644224"/>
            <a:ext cx="58512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233775" y="2231600"/>
            <a:ext cx="6390300" cy="336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233775" y="5739422"/>
            <a:ext cx="63903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503438" y="3806667"/>
            <a:ext cx="58890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367688" y="935733"/>
            <a:ext cx="46704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3429000" y="0"/>
            <a:ext cx="3429000" cy="9144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3772256" y="7992000"/>
            <a:ext cx="351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199125" y="1922489"/>
            <a:ext cx="3033900" cy="304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199125" y="5058135"/>
            <a:ext cx="3033900" cy="23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3704625" y="1287467"/>
            <a:ext cx="28776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tx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367688" y="8321794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shared.outlook.inky.com/link?domain=fcma.memberclicks.net&amp;t=h.eJxNjkEOwiAURK_SsDYg_EKxq14F6NeSAkXAuDDe3bJzO2_mZT7kVQKZB7K1luvM2N1FQyNGi8UF7_ZKEzYW0KxY6uYz1oqpeRPqE8hlIHsfn5WjPDgXSt2UZNHvuDSMOZx5ipW6IzIhnVVWSGPhJo3Rq5EctAIxamnBCsYnmMZpBOBUcsWvuuux62vDvJnkcenv3mi7sNO10__s-wPW_kFQ.MEUCIGDSBCmEOaxUV4wuE8GfX8RvLtJgOr8pPoIGyTLwxRgBAiEAnQewM3gZw58sfQvpHNGjyW0HcmcG9TCn9YF_yeNR44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E1A8EB9-8A63-45B9-B169-79F3A5CFCC70}"/>
              </a:ext>
            </a:extLst>
          </p:cNvPr>
          <p:cNvSpPr/>
          <p:nvPr/>
        </p:nvSpPr>
        <p:spPr>
          <a:xfrm>
            <a:off x="0" y="8657651"/>
            <a:ext cx="6858000" cy="4863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1384690" y="102603"/>
            <a:ext cx="6755530" cy="70609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70C0"/>
                </a:solidFill>
              </a:rPr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rgbClr val="0070C0"/>
                </a:solidFill>
              </a:rPr>
              <a:t>Leadership Academy</a:t>
            </a:r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460785" y="8479870"/>
            <a:ext cx="6378000" cy="8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1615 Huffingham Road, Suite 2, Jacksonville, FL 32216</a:t>
            </a:r>
            <a:endParaRPr sz="105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904-296-9664, www.FCMAWeb.com</a:t>
            </a:r>
            <a:endParaRPr sz="105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4" name="Google Shape;64;p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363" y="1238665"/>
            <a:ext cx="6644881" cy="749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Calibri" panose="020F0502020204030204" pitchFamily="34" charset="0"/>
                <a:ea typeface="Trebuchet MS"/>
                <a:cs typeface="Calibri" panose="020F0502020204030204" pitchFamily="34" charset="0"/>
                <a:sym typeface="Trebuchet MS"/>
              </a:rPr>
              <a:t>Leadership Essentials Training Program—Q3 2025 Class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 b="1" dirty="0">
              <a:latin typeface="Calibri" panose="020F0502020204030204" pitchFamily="34" charset="0"/>
              <a:ea typeface="Trebuchet MS"/>
              <a:cs typeface="Calibri" panose="020F0502020204030204" pitchFamily="34" charset="0"/>
              <a:sym typeface="Trebuchet MS"/>
            </a:endParaRPr>
          </a:p>
          <a:p>
            <a:r>
              <a:rPr lang="en-US" sz="1200" b="1" dirty="0">
                <a:latin typeface="Calibri"/>
                <a:cs typeface="Calibri"/>
              </a:rPr>
              <a:t>This new one-day introductory program is based on multiple requests from our Frontline Supervisor I participants who recognize the value of introducing their high performing employees to basic leadership skills so they can enhance their peer influence and support for team success. </a:t>
            </a:r>
            <a:r>
              <a:rPr lang="en-US" sz="1200" dirty="0">
                <a:latin typeface="Calibri"/>
                <a:cs typeface="Calibri"/>
              </a:rPr>
              <a:t>For companies, this program provides an opportunity to offer introductory training to their high performing employees at a lower cost and minimal time investment. </a:t>
            </a: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r>
              <a:rPr lang="en-US" sz="1200" b="1" dirty="0">
                <a:latin typeface="Calibri"/>
                <a:cs typeface="Calibri"/>
              </a:rPr>
              <a:t>Ideal participants are high performing front line employees who positively impact and influence teammates but have had little, to no, formal leadership training.  </a:t>
            </a:r>
            <a:r>
              <a:rPr lang="en-US" sz="1200" dirty="0">
                <a:latin typeface="Calibri"/>
                <a:cs typeface="Calibri"/>
              </a:rPr>
              <a:t>This program will introduce them to foundational leadership skills which align to the other FCMA Leadership Academy Programs.   </a:t>
            </a: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The program will focus on developing the following leadership competencies: </a:t>
            </a:r>
          </a:p>
          <a:p>
            <a:endParaRPr lang="en-US" sz="1100" b="1" dirty="0">
              <a:latin typeface="Calibri"/>
              <a:cs typeface="Calibri"/>
            </a:endParaRPr>
          </a:p>
          <a:p>
            <a:r>
              <a:rPr lang="en-US" sz="1100" b="1" dirty="0">
                <a:latin typeface="Calibri"/>
                <a:cs typeface="Calibri"/>
              </a:rPr>
              <a:t>Learn critical elements of their DISC Communication Style, including: </a:t>
            </a:r>
            <a:endParaRPr lang="en-US" sz="1200" b="1" dirty="0">
              <a:latin typeface="Calibri"/>
              <a:cs typeface="Calibri"/>
            </a:endParaRPr>
          </a:p>
          <a:p>
            <a:pPr lvl="2"/>
            <a:r>
              <a:rPr lang="en-US" sz="1100" b="1" dirty="0">
                <a:latin typeface="Calibri"/>
                <a:cs typeface="Calibri"/>
              </a:rPr>
              <a:t>      -</a:t>
            </a:r>
            <a:r>
              <a:rPr lang="en-US" sz="1100" dirty="0">
                <a:latin typeface="Calibri"/>
                <a:cs typeface="Calibri"/>
              </a:rPr>
              <a:t>  Communication strengths and improvement areas </a:t>
            </a:r>
          </a:p>
          <a:p>
            <a:r>
              <a:rPr lang="en-US" sz="1100" dirty="0">
                <a:latin typeface="Calibri"/>
                <a:cs typeface="Calibri"/>
              </a:rPr>
              <a:t>      -  Stress behaviors and impact on their teammates </a:t>
            </a:r>
          </a:p>
          <a:p>
            <a:r>
              <a:rPr lang="en-US" sz="1100" dirty="0">
                <a:latin typeface="Calibri"/>
                <a:cs typeface="Calibri"/>
              </a:rPr>
              <a:t>      -  How to adapt words and actions to communicate more effectively </a:t>
            </a:r>
          </a:p>
          <a:p>
            <a:r>
              <a:rPr lang="en-US" sz="1100" b="1" dirty="0">
                <a:latin typeface="Calibri"/>
                <a:cs typeface="Calibri"/>
              </a:rPr>
              <a:t>Introduction to Key Leadership Essentials: 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Build Self Awareness 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Grow Positive Influence 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Strengthen Teams </a:t>
            </a:r>
            <a:endParaRPr lang="en-US" dirty="0"/>
          </a:p>
          <a:p>
            <a:r>
              <a:rPr lang="en-US" sz="1100" dirty="0">
                <a:latin typeface="Calibri"/>
                <a:cs typeface="Calibri"/>
              </a:rPr>
              <a:t>      - Coaching Others</a:t>
            </a:r>
            <a:endParaRPr lang="en-US" dirty="0"/>
          </a:p>
          <a:p>
            <a:r>
              <a:rPr lang="en-US" sz="1100" b="1" dirty="0">
                <a:latin typeface="Calibri"/>
                <a:cs typeface="Calibri"/>
              </a:rPr>
              <a:t>Create an Individual Learning &amp; Action Plan </a:t>
            </a:r>
          </a:p>
          <a:p>
            <a:r>
              <a:rPr lang="en-US" sz="11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1200" b="1" dirty="0">
                <a:latin typeface="Calibri"/>
                <a:cs typeface="Calibri"/>
              </a:rPr>
              <a:t>The program is a one-day event (8:30 am – 2:30 pm) during which the participants will be learning alongside peers from other manufacturing companies in Northeast Florida. </a:t>
            </a:r>
            <a:r>
              <a:rPr lang="en-US" sz="1200" dirty="0">
                <a:latin typeface="Calibri"/>
                <a:cs typeface="Calibri"/>
              </a:rPr>
              <a:t>Instruction is provided by leadership training experts using group participation and highly interactive learning techniques.  </a:t>
            </a:r>
            <a:r>
              <a:rPr lang="en-US" sz="1200" dirty="0">
                <a:latin typeface="Calibri"/>
                <a:ea typeface="Open Sans"/>
                <a:cs typeface="Calibri"/>
              </a:rPr>
              <a:t>Breakfast and lunch are included.</a:t>
            </a:r>
          </a:p>
          <a:p>
            <a:r>
              <a:rPr lang="en-US" sz="1200" dirty="0">
                <a:latin typeface="Calibri"/>
                <a:cs typeface="Calibri"/>
              </a:rPr>
              <a:t> </a:t>
            </a:r>
          </a:p>
          <a:p>
            <a:endParaRPr lang="en-US" altLang="en-US" sz="11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sz="1200" b="1" i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EBF46C9-94EE-4F99-2AC7-2785A5E40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74" y="54463"/>
            <a:ext cx="2743200" cy="1000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6ED3DC-2EF7-F5F4-66A7-D49AC16EA8D7}"/>
              </a:ext>
            </a:extLst>
          </p:cNvPr>
          <p:cNvSpPr txBox="1"/>
          <p:nvPr/>
        </p:nvSpPr>
        <p:spPr>
          <a:xfrm>
            <a:off x="2725093" y="6595450"/>
            <a:ext cx="392014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i="1" dirty="0">
                <a:solidFill>
                  <a:srgbClr val="0070C0"/>
                </a:solidFill>
                <a:latin typeface="Calibri"/>
                <a:cs typeface="Segoe UI"/>
              </a:rPr>
              <a:t>Cost: $650 for FCMA Members</a:t>
            </a:r>
            <a:endParaRPr lang="en-US" b="1" dirty="0"/>
          </a:p>
          <a:p>
            <a:pPr algn="ctr"/>
            <a:r>
              <a:rPr lang="en-US" sz="1200" b="1" i="1" dirty="0">
                <a:solidFill>
                  <a:srgbClr val="0070C0"/>
                </a:solidFill>
                <a:latin typeface="Calibri"/>
                <a:cs typeface="Segoe UI"/>
              </a:rPr>
              <a:t>$845 for Non-Members </a:t>
            </a:r>
            <a:r>
              <a:rPr lang="en-US" sz="1200" b="1" dirty="0">
                <a:solidFill>
                  <a:srgbClr val="0070C0"/>
                </a:solidFill>
                <a:latin typeface="Calibri"/>
                <a:cs typeface="Segoe UI"/>
              </a:rPr>
              <a:t>​</a:t>
            </a:r>
            <a:endParaRPr lang="en-US" b="1" dirty="0"/>
          </a:p>
          <a:p>
            <a:pPr algn="ctr"/>
            <a:endParaRPr lang="en-US" sz="1200" b="1" i="1" dirty="0">
              <a:solidFill>
                <a:srgbClr val="0070C0"/>
              </a:solidFill>
              <a:latin typeface="Calibri"/>
              <a:cs typeface="Segoe UI"/>
            </a:endParaRPr>
          </a:p>
          <a:p>
            <a:pPr algn="ctr"/>
            <a:r>
              <a:rPr lang="en-US" sz="1200" b="1" i="1" dirty="0">
                <a:solidFill>
                  <a:srgbClr val="0070C0"/>
                </a:solidFill>
                <a:latin typeface="Calibri"/>
                <a:cs typeface="Segoe UI"/>
              </a:rPr>
              <a:t>On-Line Registration: </a:t>
            </a:r>
            <a:r>
              <a:rPr lang="en-US" sz="1200" b="1" dirty="0">
                <a:solidFill>
                  <a:srgbClr val="0070C0"/>
                </a:solidFill>
                <a:latin typeface="Calibri"/>
                <a:cs typeface="Segoe UI"/>
              </a:rPr>
              <a:t>​</a:t>
            </a:r>
            <a:endParaRPr lang="en-US" b="1" dirty="0"/>
          </a:p>
          <a:p>
            <a:pPr algn="ctr"/>
            <a:r>
              <a:rPr lang="en-US" sz="1200" b="1" i="1" dirty="0">
                <a:solidFill>
                  <a:srgbClr val="0070C0"/>
                </a:solidFill>
                <a:latin typeface="Calibri"/>
                <a:cs typeface="Segoe UI"/>
                <a:hlinkClick r:id="rId4" tooltip="https://shared.outlook.inky.com/link?domain=fcma.memberclicks.net&amp;t=h.eJxNjkEOwiAURK_SsDYg_EKxq14F6NeSAkXAuDDe3bJzO2_mZT7kVQKZB7K1luvM2N1FQyNGi8UF7_ZKEzYW0KxY6uYz1oqpeRPqE8hlIHsfn5WjPDgXSt2UZNHvuDSMOZx5ipW6IzIhnVVWSGPhJo3Rq5EctAIxamnBCsYnmMZpBOBUcsWvuuux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https://fcma.memberclicks.net/leadershipessentialsq3</a:t>
            </a:r>
            <a:r>
              <a:rPr lang="en-US" sz="1200" b="1" i="1" dirty="0">
                <a:solidFill>
                  <a:srgbClr val="0070C0"/>
                </a:solidFill>
                <a:latin typeface="Calibri"/>
                <a:cs typeface="Segoe UI"/>
              </a:rPr>
              <a:t> </a:t>
            </a:r>
          </a:p>
          <a:p>
            <a:pPr algn="ctr"/>
            <a:endParaRPr lang="en-US" sz="1200" b="1" i="1" dirty="0">
              <a:solidFill>
                <a:srgbClr val="0070C0"/>
              </a:solidFill>
              <a:latin typeface="Calibri"/>
              <a:cs typeface="Segoe UI"/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  <a:latin typeface="Calibri"/>
                <a:cs typeface="Segoe UI"/>
              </a:rPr>
              <a:t>Program will be limited to 50 participants. </a:t>
            </a:r>
            <a:endParaRPr lang="en-US" b="1" dirty="0"/>
          </a:p>
          <a:p>
            <a:pPr algn="ctr"/>
            <a:r>
              <a:rPr lang="en-US" sz="1200" b="1" dirty="0">
                <a:solidFill>
                  <a:srgbClr val="0070C0"/>
                </a:solidFill>
                <a:latin typeface="Calibri"/>
                <a:cs typeface="Segoe UI"/>
              </a:rPr>
              <a:t>Companies may register up to 10 employees.​</a:t>
            </a:r>
            <a:endParaRPr lang="en-US" b="1" dirty="0"/>
          </a:p>
          <a:p>
            <a:pPr algn="ctr"/>
            <a:r>
              <a:rPr lang="en-US" sz="1200" b="1" dirty="0">
                <a:solidFill>
                  <a:srgbClr val="0070C0"/>
                </a:solidFill>
                <a:latin typeface="Average"/>
                <a:cs typeface="Segoe UI"/>
              </a:rPr>
              <a:t>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276E34-A70A-4C72-7CD5-290DEC1B9688}"/>
              </a:ext>
            </a:extLst>
          </p:cNvPr>
          <p:cNvSpPr txBox="1"/>
          <p:nvPr/>
        </p:nvSpPr>
        <p:spPr>
          <a:xfrm>
            <a:off x="167490" y="7014172"/>
            <a:ext cx="2448963" cy="923330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>
                <a:solidFill>
                  <a:srgbClr val="37474F"/>
                </a:solidFill>
                <a:latin typeface="Calibri"/>
                <a:cs typeface="Segoe UI"/>
              </a:rPr>
              <a:t>​DATE:</a:t>
            </a:r>
            <a:endParaRPr lang="en-US" sz="2000" b="1" dirty="0">
              <a:solidFill>
                <a:srgbClr val="37474F"/>
              </a:solidFill>
            </a:endParaRPr>
          </a:p>
          <a:p>
            <a:pPr algn="ctr"/>
            <a:r>
              <a:rPr lang="en-US" sz="1800" b="1" dirty="0">
                <a:solidFill>
                  <a:srgbClr val="37474F"/>
                </a:solidFill>
                <a:latin typeface="Calibri"/>
                <a:cs typeface="Segoe UI"/>
              </a:rPr>
              <a:t>Wednesday, September 10,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C8C899D8A684BA938573DA377DB94" ma:contentTypeVersion="13" ma:contentTypeDescription="Create a new document." ma:contentTypeScope="" ma:versionID="f4c3a1cf02688d28179d7140eae002f4">
  <xsd:schema xmlns:xsd="http://www.w3.org/2001/XMLSchema" xmlns:xs="http://www.w3.org/2001/XMLSchema" xmlns:p="http://schemas.microsoft.com/office/2006/metadata/properties" xmlns:ns2="d474a5e0-d59b-4ad4-a990-053a1d8d9887" xmlns:ns3="9db67929-bf1c-41a8-8e88-d2d97d64810e" targetNamespace="http://schemas.microsoft.com/office/2006/metadata/properties" ma:root="true" ma:fieldsID="130858516181b0e6074102ce77acdaa8" ns2:_="" ns3:_="">
    <xsd:import namespace="d474a5e0-d59b-4ad4-a990-053a1d8d9887"/>
    <xsd:import namespace="9db67929-bf1c-41a8-8e88-d2d97d6481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4a5e0-d59b-4ad4-a990-053a1d8d98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0b7b30c-3642-4eb2-b3b9-8dce6b2f3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b67929-bf1c-41a8-8e88-d2d97d64810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891f222-138f-41f4-b753-70ca6a59b27d}" ma:internalName="TaxCatchAll" ma:showField="CatchAllData" ma:web="9db67929-bf1c-41a8-8e88-d2d97d6481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74a5e0-d59b-4ad4-a990-053a1d8d9887">
      <Terms xmlns="http://schemas.microsoft.com/office/infopath/2007/PartnerControls"/>
    </lcf76f155ced4ddcb4097134ff3c332f>
    <TaxCatchAll xmlns="9db67929-bf1c-41a8-8e88-d2d97d64810e" xsi:nil="true"/>
  </documentManagement>
</p:properties>
</file>

<file path=customXml/itemProps1.xml><?xml version="1.0" encoding="utf-8"?>
<ds:datastoreItem xmlns:ds="http://schemas.openxmlformats.org/officeDocument/2006/customXml" ds:itemID="{AC4FFE7F-AC82-4E82-A23A-5B3621EB26F0}">
  <ds:schemaRefs>
    <ds:schemaRef ds:uri="9db67929-bf1c-41a8-8e88-d2d97d64810e"/>
    <ds:schemaRef ds:uri="d474a5e0-d59b-4ad4-a990-053a1d8d98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5A5497F-6625-4AEE-A2F9-74CFDBC190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B7AA5B-FE5E-4E45-A523-AB185A19BE23}">
  <ds:schemaRefs>
    <ds:schemaRef ds:uri="60acb770-bed5-4347-8826-79bcc7b3569b"/>
    <ds:schemaRef ds:uri="62113035-ef85-4f50-a807-98afda019e0e"/>
    <ds:schemaRef ds:uri="9db67929-bf1c-41a8-8e88-d2d97d64810e"/>
    <ds:schemaRef ds:uri="d474a5e0-d59b-4ad4-a990-053a1d8d9887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329</Words>
  <Application>Microsoft Macintosh PowerPoint</Application>
  <PresentationFormat>Letter Paper (8.5x11 in)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Oswald</vt:lpstr>
      <vt:lpstr>Trebuchet MS</vt:lpstr>
      <vt:lpstr>Average</vt:lpstr>
      <vt:lpstr>Calibri</vt:lpstr>
      <vt:lpstr>Slate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Ray</dc:creator>
  <cp:lastModifiedBy>Michael Templeton</cp:lastModifiedBy>
  <cp:revision>3</cp:revision>
  <dcterms:modified xsi:type="dcterms:W3CDTF">2025-01-22T12:51:53Z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0x010100C63C8C899D8A684BA938573DA377DB94</vt:lpwstr>
  </property>
  <property fmtid="{D5CDD505-2E9C-101B-9397-08002B2CF9AE}" pid="3" name="MediaServiceImageTags">
    <vt:lpwstr/>
  </property>
</Properties>
</file>