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6858000" cy="9144000" type="letter"/>
  <p:notesSz cx="7102475" cy="9037638"/>
  <p:embeddedFontLst>
    <p:embeddedFont>
      <p:font typeface="Average" panose="02000503040000020003" pitchFamily="2" charset="77"/>
      <p:regular r:id="rId7"/>
    </p:embeddedFont>
    <p:embeddedFont>
      <p:font typeface="Oswald" pitchFamily="2" charset="77"/>
      <p:regular r:id="rId8"/>
      <p:bold r:id="rId9"/>
    </p:embeddedFont>
    <p:embeddedFont>
      <p:font typeface="Quire Sans" panose="020B0502040400020003" pitchFamily="34" charset="0"/>
      <p:regular r:id="rId10"/>
      <p:bold r:id="rId11"/>
      <p:italic r:id="rId12"/>
      <p:boldItalic r:id="rId13"/>
    </p:embeddedFont>
    <p:embeddedFont>
      <p:font typeface="Trebuchet MS" panose="020B070302020209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6"/>
    <p:restoredTop sz="94681"/>
  </p:normalViewPr>
  <p:slideViewPr>
    <p:cSldViewPr snapToGrid="0">
      <p:cViewPr varScale="1">
        <p:scale>
          <a:sx n="70" d="100"/>
          <a:sy n="70" d="100"/>
        </p:scale>
        <p:origin x="3608" y="4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79650" y="677863"/>
            <a:ext cx="2543175" cy="3389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292878"/>
            <a:ext cx="5681980" cy="40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9650" y="677863"/>
            <a:ext cx="2543175" cy="3389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710248" y="4292878"/>
            <a:ext cx="5681980" cy="40669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3262709" y="5076226"/>
            <a:ext cx="332691" cy="187790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503443" y="1761422"/>
            <a:ext cx="5851200" cy="307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503438" y="5644224"/>
            <a:ext cx="58512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233775" y="2231600"/>
            <a:ext cx="6390300" cy="336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233775" y="5739422"/>
            <a:ext cx="63903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503438" y="3806667"/>
            <a:ext cx="58890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367688" y="935733"/>
            <a:ext cx="46704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3429000" y="0"/>
            <a:ext cx="34290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41" name="Google Shape;41;p9"/>
          <p:cNvCxnSpPr/>
          <p:nvPr/>
        </p:nvCxnSpPr>
        <p:spPr>
          <a:xfrm>
            <a:off x="3772256" y="7992000"/>
            <a:ext cx="351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199125" y="1922489"/>
            <a:ext cx="3033900" cy="304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199125" y="5058135"/>
            <a:ext cx="3033900" cy="23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3704625" y="1287467"/>
            <a:ext cx="28776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tx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shared.outlook.inky.com/link?domain=fcma.memberclicks.net&amp;t=h.eJxNjkEOgyAQRa9iWDdQGEF05RV6BMCpGh00QNNF07tXdt2-9_PyP-yVdjY0bCnlzIMQz0COE5LHFPY1bJlHLIJcdDOmB7Bbw7a6v-iRZimVMb3RgtYNx4J07hePlHk4SCgdvPFKOw-9ds5OTkuwBlRrtQevhOyga7sWQHItjbzbmseazwXPxcUVx3rojb4Gq52q_WffH5JSO68.MEQCIAr1IYSVehAlym92WwX7h_RSjDg8b9YoqKlXYl6lHTAAAiAtNTApmwdfXhE34kTDvlhUGC2bkNIpXGgoM-zXuhX0o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E1A8EB9-8A63-45B9-B169-79F3A5CFCC70}"/>
              </a:ext>
            </a:extLst>
          </p:cNvPr>
          <p:cNvSpPr/>
          <p:nvPr/>
        </p:nvSpPr>
        <p:spPr>
          <a:xfrm>
            <a:off x="0" y="8657651"/>
            <a:ext cx="6858000" cy="4863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1441275" y="159187"/>
            <a:ext cx="6755530" cy="70609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70C0"/>
                </a:solidFill>
              </a:rPr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>
                <a:solidFill>
                  <a:srgbClr val="0070C0"/>
                </a:solidFill>
              </a:rPr>
              <a:t> Leadership Academy</a:t>
            </a:r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460785" y="8479870"/>
            <a:ext cx="6378000" cy="8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1615 Huffingham Road, Suite 2, Jacksonville, FL 32216</a:t>
            </a:r>
            <a:endParaRPr lang="en-US" sz="1000" dirty="0">
              <a:solidFill>
                <a:srgbClr val="FFFFFF"/>
              </a:solidFill>
              <a:latin typeface="Trebuchet MS"/>
              <a:ea typeface="Trebuchet MS"/>
              <a:cs typeface="Trebuchet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904-296-9664, www.FCMAWeb.com</a:t>
            </a:r>
            <a:endParaRPr sz="1000" dirty="0">
              <a:solidFill>
                <a:srgbClr val="FFFFFF"/>
              </a:solidFill>
              <a:latin typeface="Trebuchet MS"/>
              <a:ea typeface="Trebuchet MS"/>
              <a:cs typeface="Trebuchet MS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83255" y="1161223"/>
            <a:ext cx="6675420" cy="7501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Quire Sans"/>
                <a:ea typeface="Trebuchet MS"/>
                <a:cs typeface="Quire Sans"/>
                <a:sym typeface="Trebuchet MS"/>
              </a:rPr>
              <a:t>Manager-Supervisor II Training Program—Q3 2025 Class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1" dirty="0">
              <a:latin typeface="Quire Sans"/>
              <a:ea typeface="Trebuchet MS"/>
              <a:cs typeface="Quire Sans"/>
              <a:sym typeface="Trebuchet MS"/>
            </a:endParaRPr>
          </a:p>
          <a:p>
            <a:r>
              <a:rPr lang="en-US" sz="1000" b="1" kern="100" dirty="0">
                <a:effectLst/>
                <a:latin typeface="Quire Sans"/>
                <a:ea typeface="Open Sans"/>
                <a:cs typeface="Quire Sans"/>
              </a:rPr>
              <a:t>This newly revised program is a combination of the Frontline Supervisor II and Mid-Level Manager </a:t>
            </a:r>
            <a:r>
              <a:rPr lang="en-US" sz="1000" b="1" kern="100" dirty="0">
                <a:latin typeface="Quire Sans"/>
                <a:ea typeface="Open Sans"/>
                <a:cs typeface="Quire Sans"/>
              </a:rPr>
              <a:t>curriculums and </a:t>
            </a:r>
            <a:r>
              <a:rPr lang="en-US" sz="1000" b="1" kern="100" dirty="0">
                <a:effectLst/>
                <a:latin typeface="Quire Sans"/>
                <a:ea typeface="Open Sans"/>
                <a:cs typeface="Quire Sans"/>
              </a:rPr>
              <a:t>builds on the basic leadership competencies and skills taught in the Front- Line Supervisor 1 program. </a:t>
            </a:r>
            <a:r>
              <a:rPr lang="en-US" sz="1000" kern="100" dirty="0">
                <a:effectLst/>
                <a:latin typeface="Quire Sans"/>
                <a:ea typeface="Open Sans"/>
                <a:cs typeface="Quire Sans"/>
              </a:rPr>
              <a:t>Manager-Supervisor II Program provides the participants with a more in-depth self-evaluation of their leadership skills and how their mastery impacts their teams and organizations. </a:t>
            </a:r>
            <a:r>
              <a:rPr lang="en-US" sz="1000" b="1" kern="100" dirty="0">
                <a:effectLst/>
                <a:latin typeface="Quire Sans"/>
                <a:ea typeface="Open Sans"/>
                <a:cs typeface="Quire Sans"/>
              </a:rPr>
              <a:t>  </a:t>
            </a:r>
          </a:p>
          <a:p>
            <a:pPr marL="0" marR="0">
              <a:lnSpc>
                <a:spcPct val="107000"/>
              </a:lnSpc>
            </a:pPr>
            <a:endParaRPr lang="en-US" sz="1000" b="1" kern="100" dirty="0">
              <a:effectLst/>
              <a:latin typeface="Quire Sans"/>
              <a:ea typeface="Aptos" panose="020B0004020202020204" pitchFamily="34" charset="0"/>
              <a:cs typeface="Quire Sans"/>
            </a:endParaRPr>
          </a:p>
          <a:p>
            <a:pPr marL="0" marR="0"/>
            <a:r>
              <a:rPr lang="en-US" sz="1000" b="1" kern="100" dirty="0">
                <a:effectLst/>
                <a:latin typeface="Quire Sans"/>
                <a:ea typeface="Open Sans" panose="020B0606030504020204" pitchFamily="34" charset="0"/>
                <a:cs typeface="Quire Sans"/>
              </a:rPr>
              <a:t>This program is designed for managers and experienced supervisors who have completed varying levels of formal leadership training (such as Frontline Supervisor I).  Participants must have a desire to improve their effectiveness through building “Extreme Ownership” of the challenges they face in their roles.  </a:t>
            </a:r>
            <a:endParaRPr lang="en-US" sz="1000" b="1" kern="100" dirty="0">
              <a:effectLst/>
              <a:latin typeface="Quire Sans"/>
              <a:ea typeface="Aptos" panose="020B0004020202020204" pitchFamily="34" charset="0"/>
              <a:cs typeface="Quire Sans"/>
            </a:endParaRPr>
          </a:p>
          <a:p>
            <a:pPr marL="0" marR="0"/>
            <a:endParaRPr lang="en-US" sz="1000" b="1" kern="100" dirty="0">
              <a:effectLst/>
              <a:latin typeface="Quire Sans"/>
              <a:ea typeface="Aptos" panose="020B0004020202020204" pitchFamily="34" charset="0"/>
              <a:cs typeface="Quire Sans"/>
            </a:endParaRPr>
          </a:p>
          <a:p>
            <a:pPr marL="0" marR="0"/>
            <a:r>
              <a:rPr lang="en-US" sz="1000" b="1" kern="100" dirty="0">
                <a:effectLst/>
                <a:latin typeface="Quire Sans"/>
                <a:ea typeface="Open Sans" panose="020B0606030504020204" pitchFamily="34" charset="0"/>
                <a:cs typeface="Quire Sans"/>
              </a:rPr>
              <a:t>The program will focus on developing the following leadership competencies:</a:t>
            </a:r>
            <a:endParaRPr lang="en-US" sz="1000" b="1" kern="100" dirty="0">
              <a:effectLst/>
              <a:latin typeface="Quire Sans"/>
              <a:ea typeface="Aptos" panose="020B0004020202020204" pitchFamily="34" charset="0"/>
              <a:cs typeface="Quire Sans"/>
            </a:endParaRP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000" kern="100" dirty="0">
                <a:effectLst/>
                <a:latin typeface="Quire Sans"/>
                <a:ea typeface="Open Sans"/>
                <a:cs typeface="Quire Sans"/>
              </a:rPr>
              <a:t>Learn and applying the concepts of Extreme Ownership to their role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000" kern="100" dirty="0">
                <a:effectLst/>
                <a:latin typeface="Quire Sans"/>
                <a:ea typeface="Open Sans"/>
                <a:cs typeface="Quire Sans"/>
              </a:rPr>
              <a:t>Receive specific 360 feedback and commit to new behaviors to build more effective relationships 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000" kern="100" dirty="0">
                <a:effectLst/>
                <a:latin typeface="Quire Sans"/>
                <a:ea typeface="Open Sans"/>
                <a:cs typeface="Quire Sans"/>
              </a:rPr>
              <a:t>Develop their value proposition – define the unique value they bring to the organization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000" kern="100" dirty="0">
                <a:effectLst/>
                <a:latin typeface="Quire Sans"/>
                <a:ea typeface="Open Sans"/>
                <a:cs typeface="Quire Sans"/>
              </a:rPr>
              <a:t>Learn and develop strategies to ‘lead from the middle’ - leading down, across and up into the organization effectively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000" kern="100" dirty="0">
                <a:effectLst/>
                <a:latin typeface="Quire Sans"/>
                <a:ea typeface="Open Sans"/>
                <a:cs typeface="Quire Sans"/>
              </a:rPr>
              <a:t>Understand and address top leadership blind spots in their roles 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000" kern="100" dirty="0">
                <a:effectLst/>
                <a:latin typeface="Quire Sans"/>
                <a:ea typeface="Open Sans"/>
                <a:cs typeface="Quire Sans"/>
              </a:rPr>
              <a:t>Practice organizing and presenting their ideas in a group setting 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000" kern="100" dirty="0">
                <a:effectLst/>
                <a:latin typeface="Quire Sans"/>
                <a:ea typeface="Open Sans"/>
                <a:cs typeface="Quire Sans"/>
              </a:rPr>
              <a:t>Understand and practice through real world cases how to influence positive change 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000" kern="100" dirty="0">
                <a:solidFill>
                  <a:srgbClr val="000000"/>
                </a:solidFill>
                <a:effectLst/>
                <a:latin typeface="Quire Sans"/>
                <a:ea typeface="Aptos" panose="020B0004020202020204" pitchFamily="34" charset="0"/>
                <a:cs typeface="Quire Sans"/>
              </a:rPr>
              <a:t>Creating and implementing an Individual Learning &amp; Action Plan </a:t>
            </a:r>
            <a:endParaRPr lang="en-US" sz="1000" kern="100" dirty="0">
              <a:effectLst/>
              <a:latin typeface="Quire Sans"/>
              <a:ea typeface="Aptos" panose="020B0004020202020204" pitchFamily="34" charset="0"/>
              <a:cs typeface="Quire Sans"/>
            </a:endParaRP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000" kern="100" dirty="0">
                <a:effectLst/>
                <a:latin typeface="Quire Sans"/>
                <a:ea typeface="Open Sans"/>
                <a:cs typeface="Quire Sans"/>
              </a:rPr>
              <a:t>Customized Leadership Coaching in a confidential 1:1 setting (2 sessions)</a:t>
            </a:r>
            <a:endParaRPr lang="en-US" sz="800" kern="100" dirty="0">
              <a:effectLst/>
              <a:latin typeface="Quire Sans"/>
              <a:ea typeface="Open Sans"/>
              <a:cs typeface="Quire Sans"/>
            </a:endParaRPr>
          </a:p>
          <a:p>
            <a:pPr marL="457200" marR="0"/>
            <a:endParaRPr lang="en-US" sz="1050" b="1" kern="100" dirty="0">
              <a:effectLst/>
              <a:latin typeface="Quire Sans"/>
              <a:ea typeface="Aptos" panose="020B0004020202020204" pitchFamily="34" charset="0"/>
              <a:cs typeface="Quire Sans"/>
            </a:endParaRP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Quire Sans"/>
                <a:ea typeface="Aptos" panose="020B0004020202020204" pitchFamily="34" charset="0"/>
                <a:cs typeface="Quire Sans"/>
              </a:rPr>
              <a:t>The program consists of a kick-off orientation, five classes, two 1:1 coaching sessions and a graduation event that will occur every 2-3 weeks over a 3-month period.  </a:t>
            </a:r>
            <a:r>
              <a:rPr lang="en-US" sz="1000" dirty="0">
                <a:solidFill>
                  <a:srgbClr val="000000"/>
                </a:solidFill>
                <a:effectLst/>
                <a:latin typeface="Quire Sans"/>
                <a:ea typeface="Aptos" panose="020B0004020202020204" pitchFamily="34" charset="0"/>
                <a:cs typeface="Quire Sans"/>
              </a:rPr>
              <a:t>Classes will run from 8:30 AM – 2:30 PM.  </a:t>
            </a:r>
            <a:r>
              <a:rPr lang="en-US" sz="10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Throughout the program, participants will be exposed to leadership reference materials that incorporated into class discussions.  During each class, students will participate in extensive exercises/practices, role plays and case studies to help them learn how to apply these leadership skills on the job.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000000"/>
              </a:solidFill>
              <a:effectLst/>
              <a:latin typeface="Quire Sans"/>
              <a:ea typeface="MS Mincho" panose="02020609040205080304" pitchFamily="49" charset="-128"/>
              <a:cs typeface="Quire Sans"/>
            </a:endParaRPr>
          </a:p>
          <a:p>
            <a:r>
              <a:rPr lang="en-US" sz="1000" b="1" dirty="0">
                <a:latin typeface="Quire Sans"/>
                <a:ea typeface="MS Mincho"/>
                <a:cs typeface="Quire Sans"/>
              </a:rPr>
              <a:t>Class locations will rotate between different manufacturing locations </a:t>
            </a:r>
            <a:r>
              <a:rPr lang="en-US" sz="1000" dirty="0">
                <a:latin typeface="Quire Sans"/>
                <a:ea typeface="MS Mincho"/>
                <a:cs typeface="Quire Sans"/>
              </a:rPr>
              <a:t>where students will learn about host company businesses, observe best manufacturing practices during a plant tour as well as participate in an open Q&amp;A panel session with host company leadership team members.  Breakfast and lunch will be provided for all classes.  </a:t>
            </a:r>
          </a:p>
          <a:p>
            <a:endParaRPr lang="en-US" sz="1000" b="1" dirty="0">
              <a:latin typeface="Quire Sans"/>
              <a:ea typeface="MS Mincho"/>
              <a:cs typeface="Quire Sans"/>
            </a:endParaRPr>
          </a:p>
          <a:p>
            <a:r>
              <a:rPr lang="en-US" sz="1000" b="1" dirty="0">
                <a:latin typeface="Quire Sans"/>
                <a:ea typeface="MS Mincho"/>
                <a:cs typeface="Quire Sans"/>
              </a:rPr>
              <a:t>Between classes, there will be homework assignments to enhance the participant learning experience.  </a:t>
            </a:r>
            <a:r>
              <a:rPr lang="en-US" sz="1000" dirty="0">
                <a:latin typeface="Quire Sans"/>
                <a:ea typeface="MS Mincho"/>
                <a:cs typeface="Quire Sans"/>
              </a:rPr>
              <a:t>At the conclusion of the program, each student will be asked to speak briefly at the graduation event—sharing an example of their learning from the program.</a:t>
            </a:r>
            <a:endParaRPr lang="en-US" dirty="0"/>
          </a:p>
          <a:p>
            <a:endParaRPr lang="en-US" sz="1000" b="1" dirty="0">
              <a:latin typeface="Quire Sans"/>
              <a:ea typeface="MS Mincho"/>
              <a:cs typeface="Quire Sans"/>
            </a:endParaRPr>
          </a:p>
          <a:p>
            <a:r>
              <a:rPr lang="en-US" sz="1000" b="1" dirty="0">
                <a:latin typeface="Quire Sans"/>
                <a:ea typeface="MS Mincho"/>
                <a:cs typeface="Quire Sans"/>
              </a:rPr>
              <a:t>Q3 2025 Schedule:</a:t>
            </a:r>
            <a:endParaRPr lang="en-US" b="1" dirty="0"/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Kick-off Event—8/14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/25</a:t>
            </a:r>
            <a:endParaRPr lang="en-US" sz="900" dirty="0">
              <a:effectLst/>
              <a:latin typeface="Quire Sans"/>
              <a:ea typeface="MS Mincho"/>
              <a:cs typeface="Quire Sans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Session 1 Extreme Ownership—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9/4/25</a:t>
            </a: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/25</a:t>
            </a:r>
            <a:endParaRPr lang="en-US" sz="900" dirty="0">
              <a:effectLst/>
              <a:latin typeface="Quire Sans"/>
              <a:ea typeface="MS Mincho"/>
              <a:cs typeface="Quire Sans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Session 2 Leadership Value Proposition—9/18/25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One-On-One Coaching Sessions—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9/19</a:t>
            </a: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/25-10/8/25</a:t>
            </a:r>
            <a:endParaRPr lang="en-US" sz="900" dirty="0">
              <a:latin typeface="Quire Sans"/>
              <a:ea typeface="MS Mincho"/>
              <a:cs typeface="Quire Sans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Session 3 Leading From The Middle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—10/9/25</a:t>
            </a:r>
            <a:endParaRPr lang="en-US" sz="900" dirty="0">
              <a:effectLst/>
              <a:latin typeface="Quire Sans"/>
              <a:ea typeface="MS Mincho"/>
              <a:cs typeface="Quire Sans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Session 4 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Top Leadership Blind Spots</a:t>
            </a: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—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10/23</a:t>
            </a: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/25</a:t>
            </a:r>
            <a:endParaRPr lang="en-US" sz="900" dirty="0">
              <a:effectLst/>
              <a:latin typeface="Quire Sans"/>
              <a:ea typeface="MS Mincho"/>
              <a:cs typeface="Quire Sans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Session 5 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Influencing Change:  Make Your Case</a:t>
            </a: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—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11/6</a:t>
            </a: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/25</a:t>
            </a:r>
            <a:endParaRPr lang="en-US" sz="900" dirty="0">
              <a:effectLst/>
              <a:latin typeface="Quire Sans"/>
              <a:ea typeface="MS Mincho"/>
              <a:cs typeface="Quire Sans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latin typeface="Quire Sans"/>
                <a:ea typeface="MS Mincho"/>
                <a:cs typeface="Quire Sans"/>
              </a:rPr>
              <a:t>One-On-One Coaching Session</a:t>
            </a: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—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11/7</a:t>
            </a: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/25-11/19/25 </a:t>
            </a:r>
            <a:endParaRPr lang="en-US" sz="900" dirty="0">
              <a:latin typeface="Quire Sans"/>
              <a:ea typeface="MS Mincho"/>
              <a:cs typeface="Quire Sans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Graduation Event—</a:t>
            </a:r>
            <a:r>
              <a:rPr lang="en-US" sz="900" dirty="0">
                <a:latin typeface="Quire Sans"/>
                <a:ea typeface="MS Mincho"/>
                <a:cs typeface="Quire Sans"/>
              </a:rPr>
              <a:t>11/19</a:t>
            </a:r>
            <a:r>
              <a:rPr lang="en-US" sz="900" dirty="0">
                <a:solidFill>
                  <a:srgbClr val="000000"/>
                </a:solidFill>
                <a:effectLst/>
                <a:latin typeface="Quire Sans"/>
                <a:ea typeface="MS Mincho"/>
                <a:cs typeface="Quire Sans"/>
              </a:rPr>
              <a:t>/25</a:t>
            </a:r>
            <a:r>
              <a:rPr lang="en-US" sz="900" dirty="0">
                <a:effectLst/>
                <a:latin typeface="Quire Sans"/>
                <a:cs typeface="Quire Sans"/>
              </a:rPr>
              <a:t> </a:t>
            </a:r>
            <a:endParaRPr lang="en-US" altLang="en-US" sz="900" i="1" dirty="0">
              <a:latin typeface="Quire Sans"/>
              <a:cs typeface="Quire Sans"/>
            </a:endParaRPr>
          </a:p>
          <a:p>
            <a:pPr eaLnBrk="1" hangingPunct="1">
              <a:defRPr/>
            </a:pPr>
            <a:endParaRPr lang="en-US" altLang="en-US" sz="1100" b="1" i="1" dirty="0">
              <a:latin typeface="Quire Sans"/>
              <a:cs typeface="Quire Sans"/>
            </a:endParaRPr>
          </a:p>
          <a:p>
            <a:pPr eaLnBrk="1" hangingPunct="1">
              <a:defRPr/>
            </a:pPr>
            <a:endParaRPr sz="1000" b="1" i="1" dirty="0">
              <a:solidFill>
                <a:srgbClr val="00B0F0"/>
              </a:solidFill>
              <a:latin typeface="Quire Sans"/>
              <a:cs typeface="Quire Sans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6156920-4647-F773-1D58-775F675A6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562A74-2F39-D208-B8B4-FE88DAFFB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5F49067-8D2D-F920-D760-F9D5716EA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74" y="93175"/>
            <a:ext cx="2743200" cy="990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CFCE712-724F-15D4-E748-9BAE2F2AC2B3}"/>
              </a:ext>
            </a:extLst>
          </p:cNvPr>
          <p:cNvSpPr txBox="1"/>
          <p:nvPr/>
        </p:nvSpPr>
        <p:spPr>
          <a:xfrm>
            <a:off x="3348794" y="7050673"/>
            <a:ext cx="3116655" cy="14696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50" b="1" i="1" dirty="0">
                <a:solidFill>
                  <a:srgbClr val="0070C0"/>
                </a:solidFill>
                <a:latin typeface="Quire Sans"/>
                <a:cs typeface="Segoe UI"/>
              </a:rPr>
              <a:t>Cost: $3,275 for FCMA Members</a:t>
            </a:r>
            <a:endParaRPr lang="en-US" sz="1600" dirty="0"/>
          </a:p>
          <a:p>
            <a:pPr algn="ctr"/>
            <a:r>
              <a:rPr lang="en-US" sz="1050" b="1" i="1" dirty="0">
                <a:solidFill>
                  <a:srgbClr val="0070C0"/>
                </a:solidFill>
                <a:latin typeface="Quire Sans"/>
                <a:cs typeface="Segoe UI"/>
              </a:rPr>
              <a:t>$4,257 for Non-Members </a:t>
            </a:r>
            <a:r>
              <a:rPr lang="en-US" sz="1050" dirty="0">
                <a:solidFill>
                  <a:srgbClr val="0070C0"/>
                </a:solidFill>
                <a:latin typeface="Quire Sans"/>
                <a:cs typeface="Segoe UI"/>
              </a:rPr>
              <a:t>​</a:t>
            </a:r>
            <a:endParaRPr lang="en-US" sz="1600" dirty="0"/>
          </a:p>
          <a:p>
            <a:pPr algn="ctr"/>
            <a:endParaRPr lang="en-US" sz="1050" b="1" i="1" dirty="0">
              <a:solidFill>
                <a:srgbClr val="0070C0"/>
              </a:solidFill>
              <a:latin typeface="Quire Sans"/>
              <a:cs typeface="Segoe UI"/>
            </a:endParaRPr>
          </a:p>
          <a:p>
            <a:pPr algn="ctr"/>
            <a:r>
              <a:rPr lang="en-US" sz="1050" b="1" i="1" dirty="0">
                <a:solidFill>
                  <a:srgbClr val="0070C0"/>
                </a:solidFill>
                <a:latin typeface="Quire Sans"/>
                <a:cs typeface="Segoe UI"/>
              </a:rPr>
              <a:t>On-Line Registration: </a:t>
            </a:r>
            <a:endParaRPr lang="en-US" sz="1050" b="1" i="1" u="sng" dirty="0">
              <a:solidFill>
                <a:srgbClr val="0070C0"/>
              </a:solidFill>
              <a:latin typeface="Quire Sans"/>
              <a:cs typeface="Segoe UI"/>
            </a:endParaRPr>
          </a:p>
          <a:p>
            <a:pPr algn="ctr"/>
            <a:r>
              <a:rPr lang="en-US" sz="1050" b="1" i="1" dirty="0">
                <a:solidFill>
                  <a:srgbClr val="0070C0"/>
                </a:solidFill>
                <a:latin typeface="Quire Sans"/>
                <a:cs typeface="Segoe UI"/>
                <a:hlinkClick r:id="rId4" tooltip="https://shared.outlook.inky.com/link?domain=fcma.memberclicks.net&amp;t=h.eJxNjkEOgyAQRa9iWDdQGEF05RV6BMCpGh00QNNF07tXdt2-9_PyP-yVdjY0bCnlzIMQz0COE5LHFPY1bJlHLIJcdDOmB7Bbw7a6v-iRZimVMb3RgtYNx4J07hePlHk4SCgdvPFKOw-9ds5OTkuwBlRrtQevhOyga7sWQHItjbzbmseazwXPxcUV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https://fcma.memberclicks.net/managerQ3</a:t>
            </a:r>
            <a:r>
              <a:rPr lang="en-US" sz="1050" b="1" i="1" dirty="0">
                <a:solidFill>
                  <a:srgbClr val="0070C0"/>
                </a:solidFill>
                <a:latin typeface="Quire Sans"/>
                <a:cs typeface="Segoe UI"/>
              </a:rPr>
              <a:t> </a:t>
            </a:r>
          </a:p>
          <a:p>
            <a:pPr algn="ctr"/>
            <a:endParaRPr lang="en-US" sz="1050" b="1" i="1" dirty="0">
              <a:solidFill>
                <a:srgbClr val="0070C0"/>
              </a:solidFill>
              <a:latin typeface="Quire Sans"/>
              <a:cs typeface="Segoe UI"/>
            </a:endParaRPr>
          </a:p>
          <a:p>
            <a:pPr algn="ctr"/>
            <a:r>
              <a:rPr lang="en-US" sz="1050" b="1" i="1" dirty="0">
                <a:solidFill>
                  <a:srgbClr val="0070C0"/>
                </a:solidFill>
                <a:latin typeface="Quire Sans"/>
                <a:cs typeface="Segoe UI"/>
              </a:rPr>
              <a:t>Class Size Limited To First 20 Registrations</a:t>
            </a:r>
            <a:r>
              <a:rPr lang="en-US" sz="1050" dirty="0">
                <a:solidFill>
                  <a:srgbClr val="0070C0"/>
                </a:solidFill>
                <a:latin typeface="Quire Sans"/>
                <a:cs typeface="Segoe UI"/>
              </a:rPr>
              <a:t>​</a:t>
            </a:r>
            <a:endParaRPr lang="en-US" sz="1600" dirty="0"/>
          </a:p>
          <a:p>
            <a:pPr algn="ctr"/>
            <a:r>
              <a:rPr lang="en-US" sz="1600" dirty="0">
                <a:solidFill>
                  <a:srgbClr val="0070C0"/>
                </a:solidFill>
                <a:latin typeface="Quire Sans"/>
                <a:cs typeface="Segoe UI"/>
              </a:rPr>
              <a:t>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C8C899D8A684BA938573DA377DB94" ma:contentTypeVersion="13" ma:contentTypeDescription="Create a new document." ma:contentTypeScope="" ma:versionID="f4c3a1cf02688d28179d7140eae002f4">
  <xsd:schema xmlns:xsd="http://www.w3.org/2001/XMLSchema" xmlns:xs="http://www.w3.org/2001/XMLSchema" xmlns:p="http://schemas.microsoft.com/office/2006/metadata/properties" xmlns:ns2="d474a5e0-d59b-4ad4-a990-053a1d8d9887" xmlns:ns3="9db67929-bf1c-41a8-8e88-d2d97d64810e" targetNamespace="http://schemas.microsoft.com/office/2006/metadata/properties" ma:root="true" ma:fieldsID="130858516181b0e6074102ce77acdaa8" ns2:_="" ns3:_="">
    <xsd:import namespace="d474a5e0-d59b-4ad4-a990-053a1d8d9887"/>
    <xsd:import namespace="9db67929-bf1c-41a8-8e88-d2d97d6481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4a5e0-d59b-4ad4-a990-053a1d8d98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0b7b30c-3642-4eb2-b3b9-8dce6b2f34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b67929-bf1c-41a8-8e88-d2d97d64810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891f222-138f-41f4-b753-70ca6a59b27d}" ma:internalName="TaxCatchAll" ma:showField="CatchAllData" ma:web="9db67929-bf1c-41a8-8e88-d2d97d6481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74a5e0-d59b-4ad4-a990-053a1d8d9887">
      <Terms xmlns="http://schemas.microsoft.com/office/infopath/2007/PartnerControls"/>
    </lcf76f155ced4ddcb4097134ff3c332f>
    <TaxCatchAll xmlns="9db67929-bf1c-41a8-8e88-d2d97d64810e" xsi:nil="true"/>
  </documentManagement>
</p:properties>
</file>

<file path=customXml/itemProps1.xml><?xml version="1.0" encoding="utf-8"?>
<ds:datastoreItem xmlns:ds="http://schemas.openxmlformats.org/officeDocument/2006/customXml" ds:itemID="{85A5497F-6625-4AEE-A2F9-74CFDBC190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8D863B-9CFE-4764-9370-8207187EAC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74a5e0-d59b-4ad4-a990-053a1d8d9887"/>
    <ds:schemaRef ds:uri="9db67929-bf1c-41a8-8e88-d2d97d6481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B7AA5B-FE5E-4E45-A523-AB185A19BE23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d474a5e0-d59b-4ad4-a990-053a1d8d9887"/>
    <ds:schemaRef ds:uri="http://schemas.microsoft.com/office/2006/metadata/properties"/>
    <ds:schemaRef ds:uri="http://purl.org/dc/terms/"/>
    <ds:schemaRef ds:uri="http://purl.org/dc/elements/1.1/"/>
    <ds:schemaRef ds:uri="9db67929-bf1c-41a8-8e88-d2d97d64810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544</Words>
  <Application>Microsoft Macintosh PowerPoint</Application>
  <PresentationFormat>Letter Paper (8.5x11 in)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Symbol</vt:lpstr>
      <vt:lpstr>Arial</vt:lpstr>
      <vt:lpstr>Quire Sans</vt:lpstr>
      <vt:lpstr>Oswald</vt:lpstr>
      <vt:lpstr>Trebuchet MS</vt:lpstr>
      <vt:lpstr>Average</vt:lpstr>
      <vt:lpstr>Slate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Ray</dc:creator>
  <cp:lastModifiedBy>Michael Templeton</cp:lastModifiedBy>
  <cp:revision>103</cp:revision>
  <dcterms:modified xsi:type="dcterms:W3CDTF">2025-01-22T12:52:43Z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0x010100C63C8C899D8A684BA938573DA377DB94</vt:lpwstr>
  </property>
  <property fmtid="{D5CDD505-2E9C-101B-9397-08002B2CF9AE}" pid="3" name="MediaServiceImageTags">
    <vt:lpwstr/>
  </property>
</Properties>
</file>