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6858000" cy="9144000" type="letter"/>
  <p:notesSz cx="7102475" cy="9037638"/>
  <p:embeddedFontLst>
    <p:embeddedFont>
      <p:font typeface="Average" panose="02000503040000020003" pitchFamily="2" charset="77"/>
      <p:regular r:id="rId7"/>
    </p:embeddedFont>
    <p:embeddedFont>
      <p:font typeface="Oswald" pitchFamily="2" charset="77"/>
      <p:regular r:id="rId8"/>
      <p:bold r:id="rId9"/>
    </p:embeddedFont>
    <p:embeddedFont>
      <p:font typeface="Quire Sans" panose="020B0502040400020003" pitchFamily="34" charset="0"/>
      <p:regular r:id="rId10"/>
      <p:bold r:id="rId11"/>
      <p:italic r:id="rId12"/>
      <p:boldItalic r:id="rId13"/>
    </p:embeddedFont>
    <p:embeddedFont>
      <p:font typeface="Trebuchet MS" panose="020B0703020202090204" pitchFamily="3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564"/>
  </p:normalViewPr>
  <p:slideViewPr>
    <p:cSldViewPr snapToGrid="0">
      <p:cViewPr>
        <p:scale>
          <a:sx n="160" d="100"/>
          <a:sy n="160" d="100"/>
        </p:scale>
        <p:origin x="1296" y="-4296"/>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font" Target="fonts/font11.fntdata"/><Relationship Id="rId2" Type="http://schemas.openxmlformats.org/officeDocument/2006/relationships/customXml" Target="../customXml/item2.xml"/><Relationship Id="rId16" Type="http://schemas.openxmlformats.org/officeDocument/2006/relationships/font" Target="fonts/font10.fntdata"/><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1.xml"/><Relationship Id="rId15" Type="http://schemas.openxmlformats.org/officeDocument/2006/relationships/font" Target="fonts/font9.fntdata"/><Relationship Id="rId10" Type="http://schemas.openxmlformats.org/officeDocument/2006/relationships/font" Target="fonts/font4.fntdata"/><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font" Target="fonts/font3.fntdata"/><Relationship Id="rId14" Type="http://schemas.openxmlformats.org/officeDocument/2006/relationships/font" Target="fonts/font8.fntdata"/><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Templeton" userId="0aa91e86f9068d81" providerId="LiveId" clId="{B3A9E20F-AFCB-FB42-B671-E806A0820E73}"/>
    <pc:docChg chg="modSld">
      <pc:chgData name="Michael Templeton" userId="0aa91e86f9068d81" providerId="LiveId" clId="{B3A9E20F-AFCB-FB42-B671-E806A0820E73}" dt="2025-08-28T17:25:12.673" v="5" actId="20577"/>
      <pc:docMkLst>
        <pc:docMk/>
      </pc:docMkLst>
      <pc:sldChg chg="modSp mod">
        <pc:chgData name="Michael Templeton" userId="0aa91e86f9068d81" providerId="LiveId" clId="{B3A9E20F-AFCB-FB42-B671-E806A0820E73}" dt="2025-08-28T17:25:12.673" v="5" actId="20577"/>
        <pc:sldMkLst>
          <pc:docMk/>
          <pc:sldMk cId="0" sldId="256"/>
        </pc:sldMkLst>
        <pc:spChg chg="mod">
          <ac:chgData name="Michael Templeton" userId="0aa91e86f9068d81" providerId="LiveId" clId="{B3A9E20F-AFCB-FB42-B671-E806A0820E73}" dt="2025-08-28T17:25:12.673" v="5" actId="20577"/>
          <ac:spMkLst>
            <pc:docMk/>
            <pc:sldMk cId="0" sldId="256"/>
            <ac:spMk id="6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279650" y="677863"/>
            <a:ext cx="2543175" cy="3389312"/>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292878"/>
            <a:ext cx="5681980" cy="4066937"/>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2279650" y="677863"/>
            <a:ext cx="2543175" cy="338931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710248" y="4292878"/>
            <a:ext cx="5681980" cy="406693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3262709" y="5076226"/>
            <a:ext cx="332691" cy="187790"/>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47996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41375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503443" y="1761422"/>
            <a:ext cx="5851200" cy="3075600"/>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Google Shape;15;p2"/>
          <p:cNvSpPr txBox="1">
            <a:spLocks noGrp="1"/>
          </p:cNvSpPr>
          <p:nvPr>
            <p:ph type="subTitle" idx="1"/>
          </p:nvPr>
        </p:nvSpPr>
        <p:spPr>
          <a:xfrm>
            <a:off x="503438" y="5644224"/>
            <a:ext cx="5851200" cy="1409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6" name="Google Shape;16;p2"/>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233775" y="2231600"/>
            <a:ext cx="6390300" cy="33612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a:spLocks noGrp="1"/>
          </p:cNvSpPr>
          <p:nvPr>
            <p:ph type="body" idx="1"/>
          </p:nvPr>
        </p:nvSpPr>
        <p:spPr>
          <a:xfrm>
            <a:off x="233775" y="5739422"/>
            <a:ext cx="6390300" cy="23124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503438" y="3806667"/>
            <a:ext cx="5889000" cy="15306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Google Shape;19;p3"/>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233775" y="791156"/>
            <a:ext cx="6390300" cy="1018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233775" y="2048844"/>
            <a:ext cx="6390300" cy="60735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233775" y="791156"/>
            <a:ext cx="6390300" cy="1018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233775" y="2048844"/>
            <a:ext cx="3000000" cy="60735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body" idx="2"/>
          </p:nvPr>
        </p:nvSpPr>
        <p:spPr>
          <a:xfrm>
            <a:off x="3624300" y="2048844"/>
            <a:ext cx="3000000" cy="60735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233775" y="791156"/>
            <a:ext cx="6390300" cy="10182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233775" y="987733"/>
            <a:ext cx="2106000" cy="1343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233775" y="2470400"/>
            <a:ext cx="2106000" cy="56523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7"/>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367688" y="935733"/>
            <a:ext cx="4670400" cy="72726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8" name="Google Shape;38;p8"/>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3429000" y="0"/>
            <a:ext cx="3429000" cy="9144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3772256" y="7992000"/>
            <a:ext cx="351300" cy="0"/>
          </a:xfrm>
          <a:prstGeom prst="straightConnector1">
            <a:avLst/>
          </a:prstGeom>
          <a:noFill/>
          <a:ln w="19050" cap="flat" cmpd="sng">
            <a:solidFill>
              <a:schemeClr val="lt1"/>
            </a:solidFill>
            <a:prstDash val="solid"/>
            <a:round/>
            <a:headEnd type="none" w="sm" len="sm"/>
            <a:tailEnd type="none" w="sm" len="sm"/>
          </a:ln>
        </p:spPr>
      </p:cxnSp>
      <p:sp>
        <p:nvSpPr>
          <p:cNvPr id="42" name="Google Shape;42;p9"/>
          <p:cNvSpPr txBox="1">
            <a:spLocks noGrp="1"/>
          </p:cNvSpPr>
          <p:nvPr>
            <p:ph type="title"/>
          </p:nvPr>
        </p:nvSpPr>
        <p:spPr>
          <a:xfrm>
            <a:off x="199125" y="1922489"/>
            <a:ext cx="3033900" cy="30405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199125" y="5058135"/>
            <a:ext cx="3033900" cy="23919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4" name="Google Shape;44;p9"/>
          <p:cNvSpPr txBox="1">
            <a:spLocks noGrp="1"/>
          </p:cNvSpPr>
          <p:nvPr>
            <p:ph type="body" idx="2"/>
          </p:nvPr>
        </p:nvSpPr>
        <p:spPr>
          <a:xfrm>
            <a:off x="3704625" y="1287467"/>
            <a:ext cx="2877600" cy="6569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5" name="Google Shape;45;p9"/>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233775" y="7521022"/>
            <a:ext cx="4499100" cy="1075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a:endParaRPr/>
          </a:p>
        </p:txBody>
      </p:sp>
      <p:sp>
        <p:nvSpPr>
          <p:cNvPr id="48" name="Google Shape;48;p10"/>
          <p:cNvSpPr txBox="1">
            <a:spLocks noGrp="1"/>
          </p:cNvSpPr>
          <p:nvPr>
            <p:ph type="sldNum" idx="12"/>
          </p:nvPr>
        </p:nvSpPr>
        <p:spPr>
          <a:xfrm>
            <a:off x="6367688" y="8321794"/>
            <a:ext cx="411600" cy="699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ate">
    <p:bg>
      <p:bgPr>
        <a:solidFill>
          <a:schemeClr val="tx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791156"/>
            <a:ext cx="6390300" cy="10182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233775" y="2048844"/>
            <a:ext cx="6390300" cy="60735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marL="914400" lvl="1"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marL="1371600" lvl="2"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marL="1828800" lvl="3"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marL="2286000" lvl="4"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marL="2743200" lvl="5"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marL="3200400" lvl="6"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marL="3657600" lvl="7"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marL="4114800" lvl="8" indent="-3175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a:endParaRPr/>
          </a:p>
        </p:txBody>
      </p:sp>
      <p:sp>
        <p:nvSpPr>
          <p:cNvPr id="8" name="Google Shape;8;p1"/>
          <p:cNvSpPr txBox="1">
            <a:spLocks noGrp="1"/>
          </p:cNvSpPr>
          <p:nvPr>
            <p:ph type="sldNum" idx="12"/>
          </p:nvPr>
        </p:nvSpPr>
        <p:spPr>
          <a:xfrm>
            <a:off x="6367688" y="8321794"/>
            <a:ext cx="411600" cy="699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cma.memberclicks.net/2025fls1Q4" TargetMode="External"/><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10" name="Rectangle 9">
            <a:extLst>
              <a:ext uri="{FF2B5EF4-FFF2-40B4-BE49-F238E27FC236}">
                <a16:creationId xmlns:a16="http://schemas.microsoft.com/office/drawing/2014/main" id="{7E1A8EB9-8A63-45B9-B169-79F3A5CFCC70}"/>
              </a:ext>
            </a:extLst>
          </p:cNvPr>
          <p:cNvSpPr/>
          <p:nvPr/>
        </p:nvSpPr>
        <p:spPr>
          <a:xfrm>
            <a:off x="0" y="8657651"/>
            <a:ext cx="6858000" cy="48635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Google Shape;60;p13"/>
          <p:cNvSpPr txBox="1">
            <a:spLocks noGrp="1"/>
          </p:cNvSpPr>
          <p:nvPr>
            <p:ph type="body" idx="1"/>
          </p:nvPr>
        </p:nvSpPr>
        <p:spPr>
          <a:xfrm>
            <a:off x="1506402" y="68762"/>
            <a:ext cx="6755530" cy="706094"/>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sz="1800" dirty="0">
                <a:solidFill>
                  <a:srgbClr val="0070C0"/>
                </a:solidFill>
              </a:rPr>
              <a:t> </a:t>
            </a:r>
          </a:p>
          <a:p>
            <a:pPr marL="0" lvl="0" indent="0" algn="ctr" rtl="0">
              <a:spcBef>
                <a:spcPts val="0"/>
              </a:spcBef>
              <a:spcAft>
                <a:spcPts val="0"/>
              </a:spcAft>
              <a:buNone/>
            </a:pPr>
            <a:r>
              <a:rPr lang="en-US" sz="3400" dirty="0">
                <a:solidFill>
                  <a:srgbClr val="0070C0"/>
                </a:solidFill>
              </a:rPr>
              <a:t>Leadership Academy</a:t>
            </a:r>
          </a:p>
        </p:txBody>
      </p:sp>
      <p:sp>
        <p:nvSpPr>
          <p:cNvPr id="63" name="Google Shape;63;p13"/>
          <p:cNvSpPr txBox="1">
            <a:spLocks noGrp="1"/>
          </p:cNvSpPr>
          <p:nvPr>
            <p:ph type="body" idx="1"/>
          </p:nvPr>
        </p:nvSpPr>
        <p:spPr>
          <a:xfrm>
            <a:off x="247873" y="8468664"/>
            <a:ext cx="6378000" cy="849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900">
                <a:solidFill>
                  <a:srgbClr val="FFFFFF"/>
                </a:solidFill>
                <a:latin typeface="Trebuchet MS"/>
                <a:ea typeface="Trebuchet MS"/>
                <a:cs typeface="Trebuchet MS"/>
                <a:sym typeface="Trebuchet MS"/>
              </a:rPr>
              <a:t>1615 Huffingham Road, Suite 2, Jacksonville, FL 32216</a:t>
            </a:r>
            <a:endParaRPr sz="900">
              <a:solidFill>
                <a:srgbClr val="FFFFFF"/>
              </a:solidFill>
              <a:latin typeface="Trebuchet MS"/>
              <a:ea typeface="Trebuchet MS"/>
              <a:cs typeface="Trebuchet MS"/>
              <a:sym typeface="Trebuchet MS"/>
            </a:endParaRPr>
          </a:p>
          <a:p>
            <a:pPr marL="0" lvl="0" indent="0" algn="ctr" rtl="0">
              <a:spcBef>
                <a:spcPts val="0"/>
              </a:spcBef>
              <a:spcAft>
                <a:spcPts val="0"/>
              </a:spcAft>
              <a:buNone/>
            </a:pPr>
            <a:r>
              <a:rPr lang="en" sz="900">
                <a:solidFill>
                  <a:srgbClr val="FFFFFF"/>
                </a:solidFill>
                <a:latin typeface="Trebuchet MS"/>
                <a:ea typeface="Trebuchet MS"/>
                <a:cs typeface="Trebuchet MS"/>
                <a:sym typeface="Trebuchet MS"/>
              </a:rPr>
              <a:t>904-296-9664, www.FCMAWeb.com</a:t>
            </a:r>
            <a:endParaRPr sz="900">
              <a:solidFill>
                <a:srgbClr val="FFFFFF"/>
              </a:solidFill>
              <a:latin typeface="Trebuchet MS"/>
              <a:ea typeface="Trebuchet MS"/>
              <a:cs typeface="Trebuchet MS"/>
              <a:sym typeface="Trebuchet MS"/>
            </a:endParaRPr>
          </a:p>
        </p:txBody>
      </p:sp>
      <p:sp>
        <p:nvSpPr>
          <p:cNvPr id="64" name="Google Shape;64;p13"/>
          <p:cNvSpPr txBox="1"/>
          <p:nvPr/>
        </p:nvSpPr>
        <p:spPr>
          <a:xfrm>
            <a:off x="108382" y="1000413"/>
            <a:ext cx="6649245" cy="7580321"/>
          </a:xfrm>
          <a:prstGeom prst="rect">
            <a:avLst/>
          </a:prstGeom>
          <a:noFill/>
          <a:ln>
            <a:noFill/>
          </a:ln>
        </p:spPr>
        <p:txBody>
          <a:bodyPr spcFirstLastPara="1" wrap="square" lIns="91425" tIns="91425" rIns="91425" bIns="91425" anchor="t" anchorCtr="0">
            <a:noAutofit/>
          </a:bodyPr>
          <a:lstStyle/>
          <a:p>
            <a:pPr algn="ctr">
              <a:lnSpc>
                <a:spcPct val="115000"/>
              </a:lnSpc>
            </a:pPr>
            <a:r>
              <a:rPr lang="en-US" sz="1600" b="1" dirty="0">
                <a:latin typeface="Quire Sans"/>
                <a:ea typeface="Trebuchet MS"/>
                <a:cs typeface="Calibri"/>
                <a:sym typeface="Trebuchet MS"/>
              </a:rPr>
              <a:t>Frontline Supervisor I Training Program—Q4 2025 </a:t>
            </a:r>
            <a:endParaRPr lang="en-US" sz="1600" b="1" dirty="0">
              <a:latin typeface="Quire Sans"/>
              <a:ea typeface="Trebuchet MS"/>
              <a:cs typeface="Calibri"/>
            </a:endParaRPr>
          </a:p>
          <a:p>
            <a:pPr algn="ctr">
              <a:lnSpc>
                <a:spcPct val="115000"/>
              </a:lnSpc>
            </a:pPr>
            <a:endParaRPr lang="en-US" sz="1050" dirty="0">
              <a:latin typeface="Quire Sans"/>
              <a:cs typeface="Calibri"/>
            </a:endParaRPr>
          </a:p>
          <a:p>
            <a:r>
              <a:rPr lang="en-US" sz="1000" dirty="0">
                <a:latin typeface="Quire Sans"/>
                <a:cs typeface="Calibri"/>
              </a:rPr>
              <a:t>As we enter our 11th year with the FCMA Leadership Academy, FCMA is excited to offer our next Frontline Supervisor I training program which serves as the cornerstone of the Leadership Academy.  Since inception, we have served more than 700 students from 55 different member and non-member companies with this program with very favorable feedback!</a:t>
            </a:r>
          </a:p>
          <a:p>
            <a:endParaRPr lang="en-US" sz="1000" dirty="0">
              <a:latin typeface="Quire Sans"/>
              <a:cs typeface="Calibri" panose="020F0502020204030204" pitchFamily="34" charset="0"/>
            </a:endParaRPr>
          </a:p>
          <a:p>
            <a:r>
              <a:rPr lang="en-US" sz="1000" b="1" dirty="0">
                <a:latin typeface="Quire Sans"/>
                <a:cs typeface="Calibri"/>
              </a:rPr>
              <a:t>The program is designed for Frontline Supervisors, Team Leaders, Lead Operators, or future candidates for these positions who lead frontline employees/individual contributors in a manufacturing environment.  </a:t>
            </a:r>
            <a:r>
              <a:rPr lang="en-US" sz="1000" dirty="0">
                <a:latin typeface="Quire Sans"/>
                <a:cs typeface="Calibri"/>
              </a:rPr>
              <a:t>This course will focus on the most critical basic leadership skills needed to be a successful front-line supervisor or team lead.  </a:t>
            </a:r>
            <a:endParaRPr lang="en-US" sz="1000" dirty="0">
              <a:latin typeface="Quire Sans"/>
            </a:endParaRPr>
          </a:p>
          <a:p>
            <a:pPr>
              <a:buNone/>
            </a:pPr>
            <a:endParaRPr lang="en-US" sz="1000" dirty="0">
              <a:latin typeface="Quire Sans"/>
              <a:cs typeface="Calibri" panose="020F0502020204030204" pitchFamily="34" charset="0"/>
            </a:endParaRPr>
          </a:p>
          <a:p>
            <a:pPr>
              <a:buNone/>
            </a:pPr>
            <a:r>
              <a:rPr lang="en-US" sz="1000" b="1" dirty="0">
                <a:latin typeface="Quire Sans"/>
                <a:cs typeface="Calibri"/>
              </a:rPr>
              <a:t>The program will focus on developing the following critical leadership competencies:</a:t>
            </a:r>
          </a:p>
          <a:p>
            <a:endParaRPr lang="en-US" sz="1000" b="1" dirty="0">
              <a:latin typeface="Quire Sans"/>
              <a:cs typeface="Calibri"/>
            </a:endParaRPr>
          </a:p>
          <a:p>
            <a:pPr marL="171450" indent="-171450">
              <a:buFont typeface="Arial" panose="020B0604020202020204" pitchFamily="34" charset="0"/>
              <a:buChar char="•"/>
            </a:pPr>
            <a:r>
              <a:rPr lang="en-US" sz="900" dirty="0">
                <a:latin typeface="Quire Sans"/>
              </a:rPr>
              <a:t>Assessment of the participant’s communication style (DISC) and leadership competencies so they can develop self-awareness of their words and actions and learn how to adapt to build more effective relationships.</a:t>
            </a:r>
          </a:p>
          <a:p>
            <a:pPr marL="171450" indent="-171450">
              <a:buFont typeface="Arial" panose="020B0604020202020204" pitchFamily="34" charset="0"/>
              <a:buChar char="•"/>
            </a:pPr>
            <a:r>
              <a:rPr lang="en-US" sz="900" dirty="0">
                <a:latin typeface="Quire Sans"/>
                <a:ea typeface="Open Sans"/>
              </a:rPr>
              <a:t>Creating and implementing an Individual Learning &amp; Action Plan </a:t>
            </a:r>
          </a:p>
          <a:p>
            <a:pPr marL="171450" indent="-171450">
              <a:buFont typeface="Arial" panose="020B0604020202020204" pitchFamily="34" charset="0"/>
              <a:buChar char="•"/>
            </a:pPr>
            <a:r>
              <a:rPr lang="en-US" sz="900" dirty="0">
                <a:latin typeface="Quire Sans"/>
              </a:rPr>
              <a:t>Understanding and practicing performance coaching – establishing trust, setting job goals, directing work and providing feedback </a:t>
            </a:r>
            <a:endParaRPr lang="en-US" dirty="0"/>
          </a:p>
          <a:p>
            <a:pPr marL="171450" indent="-171450">
              <a:buFont typeface="Arial" panose="020B0604020202020204" pitchFamily="34" charset="0"/>
              <a:buChar char="•"/>
            </a:pPr>
            <a:r>
              <a:rPr lang="en-US" sz="900" dirty="0">
                <a:latin typeface="Quire Sans"/>
              </a:rPr>
              <a:t>Learning key elements of creating and maintaining accountability.</a:t>
            </a:r>
          </a:p>
          <a:p>
            <a:pPr marL="171450" indent="-171450">
              <a:buFont typeface="Arial" panose="020B0604020202020204" pitchFamily="34" charset="0"/>
              <a:buChar char="•"/>
            </a:pPr>
            <a:r>
              <a:rPr lang="en-US" sz="900" dirty="0">
                <a:latin typeface="Quire Sans"/>
              </a:rPr>
              <a:t>Building an effective team based on the 5 Dysfunctions of a Team model with a strong focus on trust building and building team commitment</a:t>
            </a:r>
          </a:p>
          <a:p>
            <a:pPr marL="171450" indent="-171450">
              <a:buFont typeface="Arial" panose="020B0604020202020204" pitchFamily="34" charset="0"/>
              <a:buChar char="•"/>
            </a:pPr>
            <a:r>
              <a:rPr lang="en-US" sz="900" dirty="0">
                <a:latin typeface="Quire Sans"/>
              </a:rPr>
              <a:t>Shifting mindset towards ownership of issues and prioritizing people leadership activities</a:t>
            </a:r>
          </a:p>
          <a:p>
            <a:pPr marL="171450" indent="-171450">
              <a:buFont typeface="Arial" panose="020B0604020202020204" pitchFamily="34" charset="0"/>
              <a:buChar char="•"/>
            </a:pPr>
            <a:r>
              <a:rPr lang="en-US" sz="900" dirty="0">
                <a:latin typeface="Quire Sans"/>
              </a:rPr>
              <a:t>Effective conflict management to proactively achieve positive outcomes. </a:t>
            </a:r>
          </a:p>
          <a:p>
            <a:pPr marL="171450" indent="-171450">
              <a:buFont typeface="Arial" panose="020B0604020202020204" pitchFamily="34" charset="0"/>
              <a:buChar char="•"/>
            </a:pPr>
            <a:r>
              <a:rPr lang="en-US" sz="900" dirty="0">
                <a:latin typeface="Quire Sans"/>
              </a:rPr>
              <a:t>Building and implementing an Individual Learning &amp; Action Plan </a:t>
            </a:r>
          </a:p>
          <a:p>
            <a:pPr marL="171450" indent="-171450">
              <a:buFont typeface="Arial" panose="020B0604020202020204" pitchFamily="34" charset="0"/>
              <a:buChar char="•"/>
            </a:pPr>
            <a:r>
              <a:rPr lang="en-US" sz="900" dirty="0">
                <a:latin typeface="Quire Sans"/>
              </a:rPr>
              <a:t>Understanding how labor and employment laws impact the role of a frontline supervisor or team lead, and some of the legal “do’s and don’ts related to their role. </a:t>
            </a:r>
          </a:p>
          <a:p>
            <a:pPr marL="171450" indent="-171450">
              <a:buFont typeface="Arial" panose="020B0604020202020204" pitchFamily="34" charset="0"/>
              <a:buChar char="•"/>
            </a:pPr>
            <a:r>
              <a:rPr lang="en-US" sz="900" dirty="0">
                <a:latin typeface="Quire Sans"/>
              </a:rPr>
              <a:t>Participate in a Leadership Challenge – applying their course learnings in real time during the final class. </a:t>
            </a:r>
          </a:p>
          <a:p>
            <a:endParaRPr lang="en-US" sz="1000" b="1" dirty="0">
              <a:latin typeface="Quire Sans"/>
              <a:cs typeface="Calibri"/>
            </a:endParaRPr>
          </a:p>
          <a:p>
            <a:r>
              <a:rPr lang="en-US" sz="1000" b="1" dirty="0">
                <a:latin typeface="Quire Sans"/>
                <a:ea typeface="Open Sans"/>
                <a:cs typeface="Quire Sans"/>
              </a:rPr>
              <a:t>The program consists of a kick-off orientation, six classes and a graduation event that will occur every 2-3 weeks over a 3-month period. </a:t>
            </a:r>
            <a:r>
              <a:rPr lang="en-US" sz="1000" dirty="0">
                <a:latin typeface="Quire Sans"/>
                <a:ea typeface="Open Sans"/>
                <a:cs typeface="Quire Sans"/>
              </a:rPr>
              <a:t> Classes will run from 8:30 AM – 2:30 PM. During each class, students will participate in extensive exercises/practices, role plays and case studies to help them learn how to apply these leadership skills on the job. Class instruction will be provided by leadership training experts using group participation and interactive learning. </a:t>
            </a:r>
          </a:p>
          <a:p>
            <a:endParaRPr lang="en-US" sz="1000" dirty="0">
              <a:latin typeface="Quire Sans"/>
              <a:ea typeface="Open Sans"/>
              <a:cs typeface="Quire Sans"/>
            </a:endParaRPr>
          </a:p>
          <a:p>
            <a:r>
              <a:rPr lang="en-US" sz="1000" b="1" dirty="0">
                <a:latin typeface="Quire Sans"/>
                <a:ea typeface="Open Sans"/>
                <a:cs typeface="Quire Sans"/>
              </a:rPr>
              <a:t>Class locations will rotate between different manufacturing locations</a:t>
            </a:r>
            <a:r>
              <a:rPr lang="en-US" sz="1000" dirty="0">
                <a:latin typeface="Quire Sans"/>
                <a:ea typeface="Open Sans"/>
                <a:cs typeface="Quire Sans"/>
              </a:rPr>
              <a:t> where students will learn about host company businesses, observe best manufacturing practices during a plant tour as well as participate in an open Q&amp;A panel session with host company leadership team members. Breakfast and lunch will be provided for all classes.</a:t>
            </a:r>
          </a:p>
          <a:p>
            <a:endParaRPr lang="en-US" sz="1000" dirty="0">
              <a:latin typeface="Quire Sans"/>
              <a:ea typeface="Open Sans"/>
              <a:cs typeface="Quire Sans"/>
            </a:endParaRPr>
          </a:p>
          <a:p>
            <a:r>
              <a:rPr lang="en-US" sz="1000" b="1" dirty="0">
                <a:latin typeface="Quire Sans"/>
                <a:ea typeface="Open Sans"/>
                <a:cs typeface="Quire Sans"/>
              </a:rPr>
              <a:t>Between classes, there will be homework assignments to enhance the participant learning experience. </a:t>
            </a:r>
            <a:r>
              <a:rPr lang="en-US" sz="1000" dirty="0">
                <a:latin typeface="Quire Sans"/>
                <a:ea typeface="Open Sans"/>
                <a:cs typeface="Quire Sans"/>
              </a:rPr>
              <a:t> At the conclusion of the program, each student will be asked to speak briefly at the graduation event – sharing an example of their learning from the program.</a:t>
            </a:r>
          </a:p>
          <a:p>
            <a:pPr>
              <a:lnSpc>
                <a:spcPct val="115000"/>
              </a:lnSpc>
            </a:pPr>
            <a:endParaRPr lang="en-US" altLang="en-US" sz="1000" b="1" dirty="0">
              <a:latin typeface="Quire Sans"/>
              <a:cs typeface="Calibri" panose="020F0502020204030204" pitchFamily="34" charset="0"/>
            </a:endParaRPr>
          </a:p>
          <a:p>
            <a:pPr>
              <a:lnSpc>
                <a:spcPct val="115000"/>
              </a:lnSpc>
            </a:pPr>
            <a:r>
              <a:rPr lang="en-US" altLang="en-US" sz="1000" b="1" dirty="0">
                <a:latin typeface="Quire Sans"/>
                <a:cs typeface="Calibri"/>
              </a:rPr>
              <a:t>Q4 2025 Schedule:   </a:t>
            </a:r>
          </a:p>
          <a:p>
            <a:pPr lvl="5">
              <a:defRPr/>
            </a:pPr>
            <a:r>
              <a:rPr lang="en-US" sz="900" dirty="0">
                <a:latin typeface="Quire Sans"/>
                <a:ea typeface="Trebuchet MS"/>
                <a:cs typeface="Calibri"/>
                <a:sym typeface="Trebuchet MS"/>
              </a:rPr>
              <a:t>Kickoff Event—10/15/25</a:t>
            </a:r>
            <a:endParaRPr lang="en-US" sz="900" dirty="0">
              <a:latin typeface="Quire Sans"/>
              <a:ea typeface="Trebuchet MS"/>
              <a:cs typeface="Calibri"/>
            </a:endParaRPr>
          </a:p>
          <a:p>
            <a:pPr lvl="5">
              <a:defRPr/>
            </a:pPr>
            <a:r>
              <a:rPr lang="en-US" sz="900" dirty="0">
                <a:latin typeface="Quire Sans"/>
                <a:ea typeface="Trebuchet MS"/>
                <a:cs typeface="Calibri"/>
                <a:sym typeface="Trebuchet MS"/>
              </a:rPr>
              <a:t>Session 1 DISC Communication—11/5/25</a:t>
            </a:r>
            <a:endParaRPr lang="en-US" sz="900" dirty="0">
              <a:latin typeface="Quire Sans"/>
              <a:ea typeface="Trebuchet MS"/>
              <a:cs typeface="Calibri"/>
            </a:endParaRPr>
          </a:p>
          <a:p>
            <a:pPr lvl="5">
              <a:defRPr/>
            </a:pPr>
            <a:r>
              <a:rPr lang="en-US" sz="900" dirty="0">
                <a:latin typeface="Quire Sans"/>
                <a:ea typeface="Trebuchet MS"/>
                <a:cs typeface="Calibri"/>
                <a:sym typeface="Trebuchet MS"/>
              </a:rPr>
              <a:t>Session 2 Performance Coaching—11/19/25</a:t>
            </a:r>
            <a:endParaRPr lang="en-US" sz="900" dirty="0">
              <a:latin typeface="Quire Sans"/>
              <a:ea typeface="Trebuchet MS"/>
              <a:cs typeface="Calibri"/>
            </a:endParaRPr>
          </a:p>
          <a:p>
            <a:pPr lvl="5">
              <a:defRPr/>
            </a:pPr>
            <a:r>
              <a:rPr lang="en-US" sz="900" dirty="0">
                <a:latin typeface="Quire Sans"/>
                <a:ea typeface="Trebuchet MS"/>
                <a:cs typeface="Calibri"/>
                <a:sym typeface="Trebuchet MS"/>
              </a:rPr>
              <a:t>Session 3 Creating Accountability</a:t>
            </a:r>
            <a:r>
              <a:rPr lang="en-US" sz="900">
                <a:latin typeface="Quire Sans"/>
                <a:ea typeface="Trebuchet MS"/>
                <a:cs typeface="Calibri"/>
                <a:sym typeface="Trebuchet MS"/>
              </a:rPr>
              <a:t>—12/3/25</a:t>
            </a:r>
            <a:endParaRPr lang="en-US" sz="900" dirty="0">
              <a:latin typeface="Quire Sans"/>
              <a:ea typeface="Trebuchet MS"/>
              <a:cs typeface="Calibri"/>
            </a:endParaRPr>
          </a:p>
          <a:p>
            <a:pPr lvl="5">
              <a:defRPr/>
            </a:pPr>
            <a:r>
              <a:rPr lang="en-US" sz="900" dirty="0">
                <a:latin typeface="Quire Sans"/>
                <a:ea typeface="Trebuchet MS"/>
                <a:cs typeface="Calibri"/>
                <a:sym typeface="Trebuchet MS"/>
              </a:rPr>
              <a:t>Session 4 Leading High Performing Teams—12/17/25</a:t>
            </a:r>
            <a:endParaRPr lang="en-US" sz="900" dirty="0">
              <a:latin typeface="Quire Sans"/>
              <a:ea typeface="Trebuchet MS"/>
              <a:cs typeface="Calibri"/>
            </a:endParaRPr>
          </a:p>
          <a:p>
            <a:pPr lvl="5">
              <a:defRPr/>
            </a:pPr>
            <a:r>
              <a:rPr lang="en-US" altLang="en-US" sz="900" dirty="0">
                <a:latin typeface="Quire Sans"/>
                <a:cs typeface="Calibri"/>
                <a:sym typeface="Trebuchet MS"/>
              </a:rPr>
              <a:t>Session 5 Supervising &amp; The Law—1/8/26</a:t>
            </a:r>
            <a:endParaRPr lang="en-US" altLang="en-US" sz="900" i="1" dirty="0">
              <a:latin typeface="Quire Sans"/>
              <a:cs typeface="Calibri"/>
            </a:endParaRPr>
          </a:p>
          <a:p>
            <a:pPr lvl="5">
              <a:defRPr/>
            </a:pPr>
            <a:r>
              <a:rPr lang="en-US" altLang="en-US" sz="900" dirty="0">
                <a:latin typeface="Quire Sans"/>
                <a:cs typeface="Calibri"/>
                <a:sym typeface="Trebuchet MS"/>
              </a:rPr>
              <a:t>Session 6 The Leadership Challenge:  Lessons Learned—1/21/26</a:t>
            </a:r>
            <a:endParaRPr lang="en-US" altLang="en-US" sz="900" dirty="0">
              <a:latin typeface="Quire Sans"/>
              <a:cs typeface="Calibri"/>
            </a:endParaRPr>
          </a:p>
          <a:p>
            <a:pPr lvl="5">
              <a:defRPr/>
            </a:pPr>
            <a:r>
              <a:rPr lang="en-US" altLang="en-US" sz="900" dirty="0">
                <a:latin typeface="Quire Sans"/>
                <a:cs typeface="Calibri"/>
                <a:sym typeface="Trebuchet MS"/>
              </a:rPr>
              <a:t>Graduation Event—1/28/26</a:t>
            </a:r>
            <a:endParaRPr lang="en-US" altLang="en-US" sz="900" dirty="0">
              <a:latin typeface="Quire Sans"/>
              <a:cs typeface="Calibri"/>
            </a:endParaRPr>
          </a:p>
          <a:p>
            <a:pPr eaLnBrk="1" hangingPunct="1">
              <a:defRPr/>
            </a:pPr>
            <a:endParaRPr lang="en-US" altLang="en-US" b="1" i="1" dirty="0">
              <a:latin typeface="Quire Sans"/>
              <a:cs typeface="Calibri" panose="020F0502020204030204" pitchFamily="34" charset="0"/>
            </a:endParaRPr>
          </a:p>
          <a:p>
            <a:pPr eaLnBrk="1" hangingPunct="1">
              <a:defRPr/>
            </a:pPr>
            <a:endParaRPr lang="en-US" altLang="en-US" b="1" i="1" dirty="0">
              <a:latin typeface="Quire Sans"/>
              <a:cs typeface="Calibri" panose="020F0502020204030204" pitchFamily="34" charset="0"/>
            </a:endParaRPr>
          </a:p>
          <a:p>
            <a:pPr eaLnBrk="1" hangingPunct="1">
              <a:defRPr/>
            </a:pPr>
            <a:endParaRPr dirty="0">
              <a:latin typeface="Average"/>
              <a:ea typeface="Average"/>
              <a:cs typeface="Average"/>
              <a:sym typeface="Average"/>
            </a:endParaRPr>
          </a:p>
        </p:txBody>
      </p:sp>
      <p:sp>
        <p:nvSpPr>
          <p:cNvPr id="3" name="TextBox 2">
            <a:extLst>
              <a:ext uri="{FF2B5EF4-FFF2-40B4-BE49-F238E27FC236}">
                <a16:creationId xmlns:a16="http://schemas.microsoft.com/office/drawing/2014/main" id="{1FB31887-3841-D20D-A0E3-0209A4CFB883}"/>
              </a:ext>
            </a:extLst>
          </p:cNvPr>
          <p:cNvSpPr txBox="1"/>
          <p:nvPr/>
        </p:nvSpPr>
        <p:spPr>
          <a:xfrm>
            <a:off x="3906371" y="7178488"/>
            <a:ext cx="2743200" cy="141577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000" b="1" i="1" dirty="0">
                <a:solidFill>
                  <a:srgbClr val="0070C0"/>
                </a:solidFill>
                <a:latin typeface="Quire Sans"/>
                <a:cs typeface="Segoe UI"/>
              </a:rPr>
              <a:t>Cost: $2,700 for FCMA Members</a:t>
            </a:r>
            <a:endParaRPr lang="en-US" dirty="0">
              <a:solidFill>
                <a:srgbClr val="0070C0"/>
              </a:solidFill>
            </a:endParaRPr>
          </a:p>
          <a:p>
            <a:pPr algn="ctr"/>
            <a:r>
              <a:rPr lang="en-US" sz="1000" b="1" i="1" dirty="0">
                <a:solidFill>
                  <a:srgbClr val="0070C0"/>
                </a:solidFill>
                <a:latin typeface="Quire Sans"/>
                <a:cs typeface="Segoe UI"/>
              </a:rPr>
              <a:t>$3,510 for Non-Members </a:t>
            </a:r>
            <a:r>
              <a:rPr lang="en-US" sz="1000" dirty="0">
                <a:solidFill>
                  <a:srgbClr val="0070C0"/>
                </a:solidFill>
                <a:latin typeface="Quire Sans"/>
                <a:cs typeface="Segoe UI"/>
              </a:rPr>
              <a:t>​</a:t>
            </a:r>
            <a:endParaRPr lang="en-US" dirty="0">
              <a:solidFill>
                <a:srgbClr val="0070C0"/>
              </a:solidFill>
            </a:endParaRPr>
          </a:p>
          <a:p>
            <a:pPr algn="ctr"/>
            <a:endParaRPr lang="en-US" sz="1100" b="1" i="1" dirty="0">
              <a:solidFill>
                <a:srgbClr val="0070C0"/>
              </a:solidFill>
              <a:latin typeface="Quire Sans"/>
              <a:cs typeface="Segoe UI"/>
            </a:endParaRPr>
          </a:p>
          <a:p>
            <a:pPr algn="ctr"/>
            <a:r>
              <a:rPr lang="en-US" sz="1100" b="1" i="1" dirty="0">
                <a:solidFill>
                  <a:srgbClr val="0070C0"/>
                </a:solidFill>
                <a:latin typeface="Quire Sans"/>
                <a:cs typeface="Segoe UI"/>
              </a:rPr>
              <a:t>On-Line Registration: </a:t>
            </a:r>
            <a:endParaRPr lang="en-US" sz="1100" b="1" i="1" u="sng" dirty="0">
              <a:solidFill>
                <a:srgbClr val="0070C0"/>
              </a:solidFill>
              <a:latin typeface="Quire Sans"/>
              <a:cs typeface="Segoe UI"/>
            </a:endParaRPr>
          </a:p>
          <a:p>
            <a:pPr algn="ctr"/>
            <a:r>
              <a:rPr lang="en-US" sz="1100" b="1" i="1" dirty="0">
                <a:solidFill>
                  <a:srgbClr val="0070C0"/>
                </a:solidFill>
                <a:latin typeface="Quire Sans"/>
                <a:cs typeface="Segoe UI"/>
                <a:hlinkClick r:id="rId3" tooltip="https://shared.outlook.inky.com/link?domain=fcma.memberclicks.net&amp;t=h.eJxNjkEOgyAQRa9iWDfgAIPUlVfoEQDHagQ1QtNF07tXdt2-l__yP-x1RtY3bC7lyL0QU0iOJ0qezhCXsGa-URGylTjFDA_Nbg1b6-DC-_kEkMbcDYq0rDQUSke8-JYyD3sSEoM3XqLz6o7O2dEhKGuU1Ba98lJApzrdaaWAIxhobc1TzedCx-y2h">
                  <a:extLst>
                    <a:ext uri="{A12FA001-AC4F-418D-AE19-62706E023703}">
                      <ahyp:hlinkClr xmlns:ahyp="http://schemas.microsoft.com/office/drawing/2018/hyperlinkcolor" val="tx"/>
                    </a:ext>
                  </a:extLst>
                </a:hlinkClick>
              </a:rPr>
              <a:t>https://fcma.memberclicks.net/2025fls1Q4</a:t>
            </a:r>
            <a:endParaRPr lang="en-US" sz="1100" b="1" i="1" dirty="0">
              <a:solidFill>
                <a:srgbClr val="0070C0"/>
              </a:solidFill>
              <a:latin typeface="Quire Sans"/>
              <a:cs typeface="Segoe UI"/>
            </a:endParaRPr>
          </a:p>
          <a:p>
            <a:pPr algn="ctr"/>
            <a:r>
              <a:rPr lang="en-US" sz="1100" b="1" i="1" dirty="0">
                <a:solidFill>
                  <a:srgbClr val="0070C0"/>
                </a:solidFill>
                <a:latin typeface="Quire Sans"/>
                <a:cs typeface="Segoe UI"/>
              </a:rPr>
              <a:t> </a:t>
            </a:r>
          </a:p>
          <a:p>
            <a:pPr algn="ctr"/>
            <a:r>
              <a:rPr lang="en-US" sz="1100" b="1" i="1" dirty="0">
                <a:solidFill>
                  <a:srgbClr val="0070C0"/>
                </a:solidFill>
                <a:latin typeface="Quire Sans"/>
                <a:cs typeface="Segoe UI"/>
              </a:rPr>
              <a:t>Class Size Limited To First 20 Registrations </a:t>
            </a:r>
            <a:r>
              <a:rPr lang="en-US" sz="1100" dirty="0">
                <a:solidFill>
                  <a:srgbClr val="0070C0"/>
                </a:solidFill>
                <a:latin typeface="Quire Sans"/>
                <a:cs typeface="Segoe UI"/>
              </a:rPr>
              <a:t>​</a:t>
            </a:r>
            <a:endParaRPr lang="en-US" dirty="0"/>
          </a:p>
        </p:txBody>
      </p:sp>
      <p:pic>
        <p:nvPicPr>
          <p:cNvPr id="4" name="Picture 3" descr="A black background with white text&#10;&#10;Description automatically generated">
            <a:extLst>
              <a:ext uri="{FF2B5EF4-FFF2-40B4-BE49-F238E27FC236}">
                <a16:creationId xmlns:a16="http://schemas.microsoft.com/office/drawing/2014/main" id="{B19E79F8-87BE-2359-FD43-7E3B74D37C61}"/>
              </a:ext>
            </a:extLst>
          </p:cNvPr>
          <p:cNvPicPr>
            <a:picLocks noChangeAspect="1"/>
          </p:cNvPicPr>
          <p:nvPr/>
        </p:nvPicPr>
        <p:blipFill>
          <a:blip r:embed="rId4"/>
          <a:stretch>
            <a:fillRect/>
          </a:stretch>
        </p:blipFill>
        <p:spPr>
          <a:xfrm>
            <a:off x="242047" y="-717"/>
            <a:ext cx="2743199" cy="987552"/>
          </a:xfrm>
          <a:prstGeom prst="rect">
            <a:avLst/>
          </a:prstGeom>
        </p:spPr>
      </p:pic>
    </p:spTree>
  </p:cSld>
  <p:clrMapOvr>
    <a:masterClrMapping/>
  </p:clrMapOvr>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474a5e0-d59b-4ad4-a990-053a1d8d9887">
      <Terms xmlns="http://schemas.microsoft.com/office/infopath/2007/PartnerControls"/>
    </lcf76f155ced4ddcb4097134ff3c332f>
    <TaxCatchAll xmlns="9db67929-bf1c-41a8-8e88-d2d97d64810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63C8C899D8A684BA938573DA377DB94" ma:contentTypeVersion="13" ma:contentTypeDescription="Create a new document." ma:contentTypeScope="" ma:versionID="f4c3a1cf02688d28179d7140eae002f4">
  <xsd:schema xmlns:xsd="http://www.w3.org/2001/XMLSchema" xmlns:xs="http://www.w3.org/2001/XMLSchema" xmlns:p="http://schemas.microsoft.com/office/2006/metadata/properties" xmlns:ns2="d474a5e0-d59b-4ad4-a990-053a1d8d9887" xmlns:ns3="9db67929-bf1c-41a8-8e88-d2d97d64810e" targetNamespace="http://schemas.microsoft.com/office/2006/metadata/properties" ma:root="true" ma:fieldsID="130858516181b0e6074102ce77acdaa8" ns2:_="" ns3:_="">
    <xsd:import namespace="d474a5e0-d59b-4ad4-a990-053a1d8d9887"/>
    <xsd:import namespace="9db67929-bf1c-41a8-8e88-d2d97d64810e"/>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ObjectDetectorVersions" minOccurs="0"/>
                <xsd:element ref="ns2:MediaServiceDateTaken"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74a5e0-d59b-4ad4-a990-053a1d8d98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10b7b30c-3642-4eb2-b3b9-8dce6b2f3482"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db67929-bf1c-41a8-8e88-d2d97d64810e"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2891f222-138f-41f4-b753-70ca6a59b27d}" ma:internalName="TaxCatchAll" ma:showField="CatchAllData" ma:web="9db67929-bf1c-41a8-8e88-d2d97d64810e">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A5497F-6625-4AEE-A2F9-74CFDBC19014}">
  <ds:schemaRefs>
    <ds:schemaRef ds:uri="http://schemas.microsoft.com/sharepoint/v3/contenttype/forms"/>
  </ds:schemaRefs>
</ds:datastoreItem>
</file>

<file path=customXml/itemProps2.xml><?xml version="1.0" encoding="utf-8"?>
<ds:datastoreItem xmlns:ds="http://schemas.openxmlformats.org/officeDocument/2006/customXml" ds:itemID="{3EB7AA5B-FE5E-4E45-A523-AB185A19BE23}">
  <ds:schemaRefs>
    <ds:schemaRef ds:uri="60acb770-bed5-4347-8826-79bcc7b3569b"/>
    <ds:schemaRef ds:uri="62113035-ef85-4f50-a807-98afda019e0e"/>
    <ds:schemaRef ds:uri="9db67929-bf1c-41a8-8e88-d2d97d64810e"/>
    <ds:schemaRef ds:uri="d474a5e0-d59b-4ad4-a990-053a1d8d9887"/>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4D0023B-C552-4324-BC02-33A3F31BBF50}">
  <ds:schemaRefs>
    <ds:schemaRef ds:uri="9db67929-bf1c-41a8-8e88-d2d97d64810e"/>
    <ds:schemaRef ds:uri="d474a5e0-d59b-4ad4-a990-053a1d8d988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8</TotalTime>
  <Words>594</Words>
  <Application>Microsoft Macintosh PowerPoint</Application>
  <PresentationFormat>Letter Paper (8.5x11 in)</PresentationFormat>
  <Paragraphs>46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Quire Sans</vt:lpstr>
      <vt:lpstr>Arial</vt:lpstr>
      <vt:lpstr>Oswald</vt:lpstr>
      <vt:lpstr>Trebuchet MS</vt:lpstr>
      <vt:lpstr>Average</vt:lpstr>
      <vt:lpstr>Slate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Ray</dc:creator>
  <cp:lastModifiedBy>Michael Templeton</cp:lastModifiedBy>
  <cp:revision>80</cp:revision>
  <dcterms:modified xsi:type="dcterms:W3CDTF">2025-08-28T17:25:15Z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0x010100C63C8C899D8A684BA938573DA377DB94</vt:lpwstr>
  </property>
  <property fmtid="{D5CDD505-2E9C-101B-9397-08002B2CF9AE}" pid="3" name="MediaServiceImageTags">
    <vt:lpwstr/>
  </property>
</Properties>
</file>